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9" r:id="rId5"/>
    <p:sldMasterId id="2147484191" r:id="rId6"/>
  </p:sldMasterIdLst>
  <p:notesMasterIdLst>
    <p:notesMasterId r:id="rId34"/>
  </p:notesMasterIdLst>
  <p:handoutMasterIdLst>
    <p:handoutMasterId r:id="rId35"/>
  </p:handoutMasterIdLst>
  <p:sldIdLst>
    <p:sldId id="1059" r:id="rId7"/>
    <p:sldId id="1070" r:id="rId8"/>
    <p:sldId id="1091" r:id="rId9"/>
    <p:sldId id="1076" r:id="rId10"/>
    <p:sldId id="1077" r:id="rId11"/>
    <p:sldId id="1078" r:id="rId12"/>
    <p:sldId id="1092" r:id="rId13"/>
    <p:sldId id="1079" r:id="rId14"/>
    <p:sldId id="1080" r:id="rId15"/>
    <p:sldId id="1081" r:id="rId16"/>
    <p:sldId id="1082" r:id="rId17"/>
    <p:sldId id="1083" r:id="rId18"/>
    <p:sldId id="1096" r:id="rId19"/>
    <p:sldId id="1084" r:id="rId20"/>
    <p:sldId id="1085" r:id="rId21"/>
    <p:sldId id="1086" r:id="rId22"/>
    <p:sldId id="1087" r:id="rId23"/>
    <p:sldId id="1093" r:id="rId24"/>
    <p:sldId id="1088" r:id="rId25"/>
    <p:sldId id="1089" r:id="rId26"/>
    <p:sldId id="1047" r:id="rId27"/>
    <p:sldId id="1095" r:id="rId28"/>
    <p:sldId id="1064" r:id="rId29"/>
    <p:sldId id="1072" r:id="rId30"/>
    <p:sldId id="1074" r:id="rId31"/>
    <p:sldId id="1097" r:id="rId32"/>
    <p:sldId id="986"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vergence2013_Concurrent_Template" id="{33190A15-43F5-4CC9-8701-15A70A24A2E5}">
          <p14:sldIdLst>
            <p14:sldId id="1059"/>
            <p14:sldId id="1070"/>
            <p14:sldId id="1091"/>
            <p14:sldId id="1076"/>
            <p14:sldId id="1077"/>
            <p14:sldId id="1078"/>
            <p14:sldId id="1092"/>
            <p14:sldId id="1079"/>
            <p14:sldId id="1080"/>
            <p14:sldId id="1081"/>
            <p14:sldId id="1082"/>
            <p14:sldId id="1083"/>
            <p14:sldId id="1096"/>
            <p14:sldId id="1084"/>
            <p14:sldId id="1085"/>
            <p14:sldId id="1086"/>
            <p14:sldId id="1087"/>
            <p14:sldId id="1093"/>
            <p14:sldId id="1088"/>
            <p14:sldId id="1089"/>
            <p14:sldId id="1047"/>
            <p14:sldId id="1095"/>
            <p14:sldId id="1064"/>
            <p14:sldId id="1072"/>
            <p14:sldId id="1074"/>
            <p14:sldId id="1097"/>
            <p14:sldId id="986"/>
          </p14:sldIdLst>
        </p14:section>
      </p14:sectionLst>
    </p:ext>
    <p:ext uri="{EFAFB233-063F-42B5-8137-9DF3F51BA10A}">
      <p15:sldGuideLst xmlns:p15="http://schemas.microsoft.com/office/powerpoint/2012/main" xmlns="">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FFFFFF"/>
    <a:srgbClr val="000000"/>
    <a:srgbClr val="505050"/>
    <a:srgbClr val="0072C6"/>
    <a:srgbClr val="CC00CC"/>
    <a:srgbClr val="00FFFF"/>
    <a:srgbClr val="D2D2D2"/>
    <a:srgbClr val="96969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396" autoAdjust="0"/>
    <p:restoredTop sz="96781" autoAdjust="0"/>
  </p:normalViewPr>
  <p:slideViewPr>
    <p:cSldViewPr>
      <p:cViewPr>
        <p:scale>
          <a:sx n="89" d="100"/>
          <a:sy n="89" d="100"/>
        </p:scale>
        <p:origin x="-108" y="-5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6509"/>
        <p:guide pos="3053"/>
        <p:guide pos="5933"/>
      </p:guideLst>
    </p:cSldViewPr>
  </p:slideViewPr>
  <p:outlineViewPr>
    <p:cViewPr>
      <p:scale>
        <a:sx n="33" d="100"/>
        <a:sy n="33" d="100"/>
      </p:scale>
      <p:origin x="0" y="-6636"/>
    </p:cViewPr>
  </p:outlineViewPr>
  <p:notesTextViewPr>
    <p:cViewPr>
      <p:scale>
        <a:sx n="3" d="2"/>
        <a:sy n="3" d="2"/>
      </p:scale>
      <p:origin x="0" y="0"/>
    </p:cViewPr>
  </p:notesTextViewPr>
  <p:sorterViewPr>
    <p:cViewPr>
      <p:scale>
        <a:sx n="33" d="100"/>
        <a:sy n="33" d="100"/>
      </p:scale>
      <p:origin x="0" y="0"/>
    </p:cViewPr>
  </p:sorterViewPr>
  <p:notesViewPr>
    <p:cSldViewPr showGuides="1">
      <p:cViewPr varScale="1">
        <p:scale>
          <a:sx n="95" d="100"/>
          <a:sy n="95" d="100"/>
        </p:scale>
        <p:origin x="27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Convergence </a:t>
            </a:r>
            <a:r>
              <a:rPr lang="en-US" dirty="0" smtClean="0">
                <a:latin typeface="Segoe UI" pitchFamily="34" charset="0"/>
              </a:rPr>
              <a:t>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4/4/2013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Convergence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4/4/2013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Convergence </a:t>
            </a:r>
            <a:r>
              <a:rPr lang="en-US" dirty="0" smtClean="0"/>
              <a:t>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B53223-C85D-41BA-9235-84FD6B7BBC69}" type="datetime1">
              <a:rPr lang="en-US" smtClean="0"/>
              <a:t>4/4/2013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18687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14</a:t>
            </a:fld>
            <a:endParaRPr lang="en-US" dirty="0"/>
          </a:p>
        </p:txBody>
      </p:sp>
    </p:spTree>
    <p:extLst>
      <p:ext uri="{BB962C8B-B14F-4D97-AF65-F5344CB8AC3E}">
        <p14:creationId xmlns:p14="http://schemas.microsoft.com/office/powerpoint/2010/main" val="50857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15</a:t>
            </a:fld>
            <a:endParaRPr lang="en-US" dirty="0"/>
          </a:p>
        </p:txBody>
      </p:sp>
    </p:spTree>
    <p:extLst>
      <p:ext uri="{BB962C8B-B14F-4D97-AF65-F5344CB8AC3E}">
        <p14:creationId xmlns:p14="http://schemas.microsoft.com/office/powerpoint/2010/main" val="96223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prstClr val="black"/>
              </a:solidFill>
              <a:latin typeface="Segoe" pitchFamily="34" charset="0"/>
            </a:endParaRPr>
          </a:p>
        </p:txBody>
      </p:sp>
      <p:sp>
        <p:nvSpPr>
          <p:cNvPr id="4" name="Slide Number Placeholder 3"/>
          <p:cNvSpPr>
            <a:spLocks noGrp="1"/>
          </p:cNvSpPr>
          <p:nvPr>
            <p:ph type="sldNum" sz="quarter" idx="10"/>
          </p:nvPr>
        </p:nvSpPr>
        <p:spPr/>
        <p:txBody>
          <a:bodyPr/>
          <a:lstStyle/>
          <a:p>
            <a:fld id="{A4955A7C-BC4B-4064-89A4-A9EC5935830F}" type="slidenum">
              <a:rPr lang="en-US" smtClean="0"/>
              <a:t>16</a:t>
            </a:fld>
            <a:endParaRPr lang="en-US" dirty="0"/>
          </a:p>
        </p:txBody>
      </p:sp>
    </p:spTree>
    <p:extLst>
      <p:ext uri="{BB962C8B-B14F-4D97-AF65-F5344CB8AC3E}">
        <p14:creationId xmlns:p14="http://schemas.microsoft.com/office/powerpoint/2010/main" val="164734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17</a:t>
            </a:fld>
            <a:endParaRPr lang="en-US" dirty="0"/>
          </a:p>
        </p:txBody>
      </p:sp>
    </p:spTree>
    <p:extLst>
      <p:ext uri="{BB962C8B-B14F-4D97-AF65-F5344CB8AC3E}">
        <p14:creationId xmlns:p14="http://schemas.microsoft.com/office/powerpoint/2010/main" val="14359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4/4/2013 8:44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0571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4/4/2013 8:44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6663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18658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4</a:t>
            </a:fld>
            <a:endParaRPr lang="en-US" dirty="0"/>
          </a:p>
        </p:txBody>
      </p:sp>
    </p:spTree>
    <p:extLst>
      <p:ext uri="{BB962C8B-B14F-4D97-AF65-F5344CB8AC3E}">
        <p14:creationId xmlns:p14="http://schemas.microsoft.com/office/powerpoint/2010/main" val="50857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A6DD6C3-976C-4A18-889A-87F98491BD00}" type="datetime1">
              <a:rPr lang="en-US" smtClean="0"/>
              <a:t>4/4/2013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09772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27B27-38ED-4928-BD8A-7B624D154B38}" type="slidenum">
              <a:rPr lang="en-US" smtClean="0"/>
              <a:t>6</a:t>
            </a:fld>
            <a:endParaRPr lang="en-US" dirty="0"/>
          </a:p>
        </p:txBody>
      </p:sp>
    </p:spTree>
    <p:extLst>
      <p:ext uri="{BB962C8B-B14F-4D97-AF65-F5344CB8AC3E}">
        <p14:creationId xmlns:p14="http://schemas.microsoft.com/office/powerpoint/2010/main" val="191873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dirty="0" smtClean="0">
              <a:solidFill>
                <a:prstClr val="black"/>
              </a:solidFill>
              <a:latin typeface="Segoe" pitchFamily="34" charset="0"/>
            </a:endParaRPr>
          </a:p>
        </p:txBody>
      </p:sp>
      <p:sp>
        <p:nvSpPr>
          <p:cNvPr id="4" name="Slide Number Placeholder 3"/>
          <p:cNvSpPr>
            <a:spLocks noGrp="1"/>
          </p:cNvSpPr>
          <p:nvPr>
            <p:ph type="sldNum" sz="quarter" idx="10"/>
          </p:nvPr>
        </p:nvSpPr>
        <p:spPr/>
        <p:txBody>
          <a:bodyPr/>
          <a:lstStyle/>
          <a:p>
            <a:fld id="{A4955A7C-BC4B-4064-89A4-A9EC5935830F}" type="slidenum">
              <a:rPr lang="en-US" smtClean="0"/>
              <a:t>8</a:t>
            </a:fld>
            <a:endParaRPr lang="en-US" dirty="0"/>
          </a:p>
        </p:txBody>
      </p:sp>
    </p:spTree>
    <p:extLst>
      <p:ext uri="{BB962C8B-B14F-4D97-AF65-F5344CB8AC3E}">
        <p14:creationId xmlns:p14="http://schemas.microsoft.com/office/powerpoint/2010/main" val="164734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9</a:t>
            </a:fld>
            <a:endParaRPr lang="en-US" dirty="0"/>
          </a:p>
        </p:txBody>
      </p:sp>
    </p:spTree>
    <p:extLst>
      <p:ext uri="{BB962C8B-B14F-4D97-AF65-F5344CB8AC3E}">
        <p14:creationId xmlns:p14="http://schemas.microsoft.com/office/powerpoint/2010/main" val="96223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10</a:t>
            </a:fld>
            <a:endParaRPr lang="en-US" dirty="0"/>
          </a:p>
        </p:txBody>
      </p:sp>
    </p:spTree>
    <p:extLst>
      <p:ext uri="{BB962C8B-B14F-4D97-AF65-F5344CB8AC3E}">
        <p14:creationId xmlns:p14="http://schemas.microsoft.com/office/powerpoint/2010/main" val="14359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t>11</a:t>
            </a:fld>
            <a:endParaRPr lang="en-US" dirty="0"/>
          </a:p>
        </p:txBody>
      </p:sp>
    </p:spTree>
    <p:extLst>
      <p:ext uri="{BB962C8B-B14F-4D97-AF65-F5344CB8AC3E}">
        <p14:creationId xmlns:p14="http://schemas.microsoft.com/office/powerpoint/2010/main" val="3183955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NUL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jpe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3.jpeg"/><Relationship Id="rId4" Type="http://schemas.microsoft.com/office/2007/relationships/hdphoto" Target="../media/hdphoto2.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518539" y="6231388"/>
            <a:ext cx="2460355" cy="346619"/>
          </a:xfrm>
          <a:prstGeom prst="rect">
            <a:avLst/>
          </a:prstGeom>
        </p:spPr>
      </p:pic>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pic>
        <p:nvPicPr>
          <p:cNvPr id="29"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2" presetClass="entr" presetSubtype="2" decel="100000" fill="hold" nodeType="withEffect">
                                  <p:stCondLst>
                                    <p:cond delay="1850"/>
                                  </p:stCondLst>
                                  <p:childTnLst>
                                    <p:set>
                                      <p:cBhvr>
                                        <p:cTn id="163" dur="1" fill="hold">
                                          <p:stCondLst>
                                            <p:cond delay="0"/>
                                          </p:stCondLst>
                                        </p:cTn>
                                        <p:tgtEl>
                                          <p:spTgt spid="22"/>
                                        </p:tgtEl>
                                        <p:attrNameLst>
                                          <p:attrName>style.visibility</p:attrName>
                                        </p:attrNameLst>
                                      </p:cBhvr>
                                      <p:to>
                                        <p:strVal val="visible"/>
                                      </p:to>
                                    </p:set>
                                    <p:anim calcmode="lin" valueType="num">
                                      <p:cBhvr additive="base">
                                        <p:cTn id="164" dur="650" fill="hold"/>
                                        <p:tgtEl>
                                          <p:spTgt spid="22"/>
                                        </p:tgtEl>
                                        <p:attrNameLst>
                                          <p:attrName>ppt_x</p:attrName>
                                        </p:attrNameLst>
                                      </p:cBhvr>
                                      <p:tavLst>
                                        <p:tav tm="0">
                                          <p:val>
                                            <p:strVal val="1+#ppt_w/2"/>
                                          </p:val>
                                        </p:tav>
                                        <p:tav tm="100000">
                                          <p:val>
                                            <p:strVal val="#ppt_x"/>
                                          </p:val>
                                        </p:tav>
                                      </p:tavLst>
                                    </p:anim>
                                    <p:anim calcmode="lin" valueType="num">
                                      <p:cBhvr additive="base">
                                        <p:cTn id="165" dur="650" fill="hold"/>
                                        <p:tgtEl>
                                          <p:spTgt spid="22"/>
                                        </p:tgtEl>
                                        <p:attrNameLst>
                                          <p:attrName>ppt_y</p:attrName>
                                        </p:attrNameLst>
                                      </p:cBhvr>
                                      <p:tavLst>
                                        <p:tav tm="0">
                                          <p:val>
                                            <p:strVal val="#ppt_y"/>
                                          </p:val>
                                        </p:tav>
                                        <p:tav tm="100000">
                                          <p:val>
                                            <p:strVal val="#ppt_y"/>
                                          </p:val>
                                        </p:tav>
                                      </p:tavLst>
                                    </p:anim>
                                  </p:childTnLst>
                                </p:cTn>
                              </p:par>
                              <p:par>
                                <p:cTn id="166" presetID="1" presetClass="entr" presetSubtype="0" fill="hold" nodeType="withEffect">
                                  <p:stCondLst>
                                    <p:cond delay="850"/>
                                  </p:stCondLst>
                                  <p:childTnLst>
                                    <p:set>
                                      <p:cBhvr>
                                        <p:cTn id="167" dur="1" fill="hold">
                                          <p:stCondLst>
                                            <p:cond delay="0"/>
                                          </p:stCondLst>
                                        </p:cTn>
                                        <p:tgtEl>
                                          <p:spTgt spid="28"/>
                                        </p:tgtEl>
                                        <p:attrNameLst>
                                          <p:attrName>style.visibility</p:attrName>
                                        </p:attrNameLst>
                                      </p:cBhvr>
                                      <p:to>
                                        <p:strVal val="visible"/>
                                      </p:to>
                                    </p:set>
                                  </p:childTnLst>
                                </p:cTn>
                              </p:par>
                              <p:par>
                                <p:cTn id="168" presetID="1" presetClass="entr" presetSubtype="0" fill="hold" nodeType="withEffect">
                                  <p:stCondLst>
                                    <p:cond delay="1800"/>
                                  </p:stCondLst>
                                  <p:childTnLst>
                                    <p:set>
                                      <p:cBhvr>
                                        <p:cTn id="169" dur="1" fill="hold">
                                          <p:stCondLst>
                                            <p:cond delay="0"/>
                                          </p:stCondLst>
                                        </p:cTn>
                                        <p:tgtEl>
                                          <p:spTgt spid="29"/>
                                        </p:tgtEl>
                                        <p:attrNameLst>
                                          <p:attrName>style.visibility</p:attrName>
                                        </p:attrNameLst>
                                      </p:cBhvr>
                                      <p:to>
                                        <p:strVal val="visible"/>
                                      </p:to>
                                    </p:set>
                                  </p:childTnLst>
                                </p:cTn>
                              </p:par>
                              <p:par>
                                <p:cTn id="170" presetID="10" presetClass="entr" presetSubtype="0" fill="hold" grpId="0" nodeType="withEffect">
                                  <p:stCondLst>
                                    <p:cond delay="145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950"/>
                                        <p:tgtEl>
                                          <p:spTgt spid="9"/>
                                        </p:tgtEl>
                                      </p:cBhvr>
                                    </p:animEffect>
                                  </p:childTnLst>
                                </p:cTn>
                              </p:par>
                              <p:par>
                                <p:cTn id="173" presetID="63" presetClass="path" presetSubtype="0" decel="100000" fill="hold" grpId="1" nodeType="withEffect">
                                  <p:stCondLst>
                                    <p:cond delay="1450"/>
                                  </p:stCondLst>
                                  <p:childTnLst>
                                    <p:animMotion origin="layout" path="M -0.01455 2.42397E-6 L 1.51391E-6 2.42397E-6 " pathEditMode="relative" rAng="0" ptsTypes="AA">
                                      <p:cBhvr>
                                        <p:cTn id="174" dur="950" fill="hold"/>
                                        <p:tgtEl>
                                          <p:spTgt spid="9"/>
                                        </p:tgtEl>
                                        <p:attrNameLst>
                                          <p:attrName>ppt_x</p:attrName>
                                          <p:attrName>ppt_y</p:attrName>
                                        </p:attrNameLst>
                                      </p:cBhvr>
                                      <p:rCtr x="728" y="0"/>
                                    </p:animMotion>
                                  </p:childTnLst>
                                </p:cTn>
                              </p:par>
                              <p:par>
                                <p:cTn id="175" presetID="6" presetClass="emph" presetSubtype="0" accel="100000" autoRev="1" fill="hold" grpId="2" nodeType="withEffect">
                                  <p:stCondLst>
                                    <p:cond delay="750"/>
                                  </p:stCondLst>
                                  <p:childTnLst>
                                    <p:animScale>
                                      <p:cBhvr>
                                        <p:cTn id="176" dur="500" fill="hold"/>
                                        <p:tgtEl>
                                          <p:spTgt spid="9"/>
                                        </p:tgtEl>
                                      </p:cBhvr>
                                      <p:by x="92000" y="92000"/>
                                    </p:animScale>
                                  </p:childTnLst>
                                </p:cTn>
                              </p:par>
                              <p:par>
                                <p:cTn id="177" presetID="10" presetClass="entr" presetSubtype="0" fill="hold" grpId="0" nodeType="withEffect">
                                  <p:stCondLst>
                                    <p:cond delay="165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950"/>
                                        <p:tgtEl>
                                          <p:spTgt spid="5"/>
                                        </p:tgtEl>
                                      </p:cBhvr>
                                    </p:animEffect>
                                  </p:childTnLst>
                                </p:cTn>
                              </p:par>
                              <p:par>
                                <p:cTn id="180" presetID="63" presetClass="path" presetSubtype="0" decel="100000" fill="hold" grpId="1" nodeType="withEffect">
                                  <p:stCondLst>
                                    <p:cond delay="1650"/>
                                  </p:stCondLst>
                                  <p:childTnLst>
                                    <p:animMotion origin="layout" path="M -0.01455 2.42397E-6 L 1.51391E-6 2.42397E-6 " pathEditMode="relative" rAng="0" ptsTypes="AA">
                                      <p:cBhvr>
                                        <p:cTn id="181" dur="950" fill="hold"/>
                                        <p:tgtEl>
                                          <p:spTgt spid="5"/>
                                        </p:tgtEl>
                                        <p:attrNameLst>
                                          <p:attrName>ppt_x</p:attrName>
                                          <p:attrName>ppt_y</p:attrName>
                                        </p:attrNameLst>
                                      </p:cBhvr>
                                      <p:rCtr x="728" y="0"/>
                                    </p:animMotion>
                                  </p:childTnLst>
                                </p:cTn>
                              </p:par>
                              <p:par>
                                <p:cTn id="182" presetID="6" presetClass="emph" presetSubtype="0" accel="100000" autoRev="1" fill="hold" grpId="2" nodeType="withEffect">
                                  <p:stCondLst>
                                    <p:cond delay="950"/>
                                  </p:stCondLst>
                                  <p:childTnLst>
                                    <p:animScale>
                                      <p:cBhvr>
                                        <p:cTn id="183" dur="500" fill="hold"/>
                                        <p:tgtEl>
                                          <p:spTgt spid="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pPr>
              <a:lnSpc>
                <a:spcPct val="100000"/>
              </a:lnSpc>
            </a:pPr>
            <a:r>
              <a:rPr lang="en-US" sz="2400" dirty="0" smtClean="0">
                <a:gradFill>
                  <a:gsLst>
                    <a:gs pos="2917">
                      <a:schemeClr val="bg1"/>
                    </a:gs>
                    <a:gs pos="30000">
                      <a:schemeClr val="bg1"/>
                    </a:gs>
                  </a:gsLst>
                  <a:lin ang="5400000" scaled="0"/>
                </a:gradFill>
              </a:rPr>
              <a:t>March 18-21, 2013</a:t>
            </a:r>
            <a:r>
              <a:rPr lang="en-US" sz="2400" baseline="0" dirty="0" smtClean="0">
                <a:gradFill>
                  <a:gsLst>
                    <a:gs pos="2917">
                      <a:schemeClr val="bg1"/>
                    </a:gs>
                    <a:gs pos="30000">
                      <a:schemeClr val="bg1"/>
                    </a:gs>
                  </a:gsLst>
                  <a:lin ang="5400000" scaled="0"/>
                </a:gradFill>
              </a:rPr>
              <a:t/>
            </a:r>
            <a:br>
              <a:rPr lang="en-US" sz="2400" baseline="0" dirty="0" smtClean="0">
                <a:gradFill>
                  <a:gsLst>
                    <a:gs pos="2917">
                      <a:schemeClr val="bg1"/>
                    </a:gs>
                    <a:gs pos="30000">
                      <a:schemeClr val="bg1"/>
                    </a:gs>
                  </a:gsLst>
                  <a:lin ang="5400000" scaled="0"/>
                </a:gradFill>
              </a:rPr>
            </a:br>
            <a:r>
              <a:rPr lang="en-US" sz="2400" dirty="0" smtClean="0">
                <a:gradFill>
                  <a:gsLst>
                    <a:gs pos="2917">
                      <a:schemeClr val="bg1"/>
                    </a:gs>
                    <a:gs pos="30000">
                      <a:schemeClr val="bg1"/>
                    </a:gs>
                  </a:gsLst>
                  <a:lin ang="5400000" scaled="0"/>
                </a:gradFill>
              </a:rPr>
              <a:t>New</a:t>
            </a:r>
            <a:r>
              <a:rPr lang="en-US" sz="2400" baseline="0" dirty="0" smtClean="0">
                <a:gradFill>
                  <a:gsLst>
                    <a:gs pos="2917">
                      <a:schemeClr val="bg1"/>
                    </a:gs>
                    <a:gs pos="30000">
                      <a:schemeClr val="bg1"/>
                    </a:gs>
                  </a:gsLst>
                  <a:lin ang="5400000" scaled="0"/>
                </a:gradFill>
              </a:rPr>
              <a:t> Orleans</a:t>
            </a:r>
            <a:endParaRPr lang="en-US" sz="2400" dirty="0" smtClean="0">
              <a:gradFill>
                <a:gsLst>
                  <a:gs pos="2917">
                    <a:schemeClr val="bg1"/>
                  </a:gs>
                  <a:gs pos="30000">
                    <a:schemeClr val="bg1"/>
                  </a:gs>
                </a:gsLst>
                <a:lin ang="5400000" scaled="0"/>
              </a:gradFill>
            </a:endParaRP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375753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pic>
        <p:nvPicPr>
          <p:cNvPr id="24" name="Picture 23"/>
          <p:cNvPicPr>
            <a:picLocks noChangeAspect="1"/>
          </p:cNvPicPr>
          <p:nvPr userDrawn="1"/>
        </p:nvPicPr>
        <p:blipFill>
          <a:blip r:embed="rId3">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457580" y="6302691"/>
            <a:ext cx="1920219" cy="270155"/>
          </a:xfrm>
          <a:prstGeom prst="rect">
            <a:avLst/>
          </a:prstGeom>
          <a:effectLst>
            <a:glow rad="1612900">
              <a:srgbClr val="FFFFFF">
                <a:alpha val="36000"/>
              </a:srgbClr>
            </a:glow>
          </a:effectLst>
        </p:spPr>
      </p:pic>
      <p:grpSp>
        <p:nvGrpSpPr>
          <p:cNvPr id="3" name="Group 2"/>
          <p:cNvGrpSpPr/>
          <p:nvPr userDrawn="1"/>
        </p:nvGrpSpPr>
        <p:grpSpPr>
          <a:xfrm>
            <a:off x="10349783" y="6065678"/>
            <a:ext cx="1804330" cy="627864"/>
            <a:chOff x="447321" y="1407875"/>
            <a:chExt cx="1804330" cy="627864"/>
          </a:xfrm>
        </p:grpSpPr>
        <p:sp>
          <p:nvSpPr>
            <p:cNvPr id="23" name="Freeform 5"/>
            <p:cNvSpPr>
              <a:spLocks/>
            </p:cNvSpPr>
            <p:nvPr userDrawn="1"/>
          </p:nvSpPr>
          <p:spPr bwMode="auto">
            <a:xfrm>
              <a:off x="447321" y="1514737"/>
              <a:ext cx="432159" cy="363372"/>
            </a:xfrm>
            <a:custGeom>
              <a:avLst/>
              <a:gdLst>
                <a:gd name="T0" fmla="*/ 434 w 695"/>
                <a:gd name="T1" fmla="*/ 9 h 584"/>
                <a:gd name="T2" fmla="*/ 336 w 695"/>
                <a:gd name="T3" fmla="*/ 153 h 584"/>
                <a:gd name="T4" fmla="*/ 338 w 695"/>
                <a:gd name="T5" fmla="*/ 178 h 584"/>
                <a:gd name="T6" fmla="*/ 313 w 695"/>
                <a:gd name="T7" fmla="*/ 175 h 584"/>
                <a:gd name="T8" fmla="*/ 75 w 695"/>
                <a:gd name="T9" fmla="*/ 59 h 584"/>
                <a:gd name="T10" fmla="*/ 42 w 695"/>
                <a:gd name="T11" fmla="*/ 26 h 584"/>
                <a:gd name="T12" fmla="*/ 33 w 695"/>
                <a:gd name="T13" fmla="*/ 50 h 584"/>
                <a:gd name="T14" fmla="*/ 64 w 695"/>
                <a:gd name="T15" fmla="*/ 198 h 584"/>
                <a:gd name="T16" fmla="*/ 45 w 695"/>
                <a:gd name="T17" fmla="*/ 210 h 584"/>
                <a:gd name="T18" fmla="*/ 22 w 695"/>
                <a:gd name="T19" fmla="*/ 204 h 584"/>
                <a:gd name="T20" fmla="*/ 40 w 695"/>
                <a:gd name="T21" fmla="*/ 271 h 584"/>
                <a:gd name="T22" fmla="*/ 108 w 695"/>
                <a:gd name="T23" fmla="*/ 335 h 584"/>
                <a:gd name="T24" fmla="*/ 133 w 695"/>
                <a:gd name="T25" fmla="*/ 347 h 584"/>
                <a:gd name="T26" fmla="*/ 104 w 695"/>
                <a:gd name="T27" fmla="*/ 347 h 584"/>
                <a:gd name="T28" fmla="*/ 78 w 695"/>
                <a:gd name="T29" fmla="*/ 358 h 584"/>
                <a:gd name="T30" fmla="*/ 171 w 695"/>
                <a:gd name="T31" fmla="*/ 440 h 584"/>
                <a:gd name="T32" fmla="*/ 202 w 695"/>
                <a:gd name="T33" fmla="*/ 451 h 584"/>
                <a:gd name="T34" fmla="*/ 175 w 695"/>
                <a:gd name="T35" fmla="*/ 467 h 584"/>
                <a:gd name="T36" fmla="*/ 41 w 695"/>
                <a:gd name="T37" fmla="*/ 504 h 584"/>
                <a:gd name="T38" fmla="*/ 0 w 695"/>
                <a:gd name="T39" fmla="*/ 508 h 584"/>
                <a:gd name="T40" fmla="*/ 97 w 695"/>
                <a:gd name="T41" fmla="*/ 552 h 584"/>
                <a:gd name="T42" fmla="*/ 425 w 695"/>
                <a:gd name="T43" fmla="*/ 515 h 584"/>
                <a:gd name="T44" fmla="*/ 591 w 695"/>
                <a:gd name="T45" fmla="*/ 321 h 584"/>
                <a:gd name="T46" fmla="*/ 625 w 695"/>
                <a:gd name="T47" fmla="*/ 171 h 584"/>
                <a:gd name="T48" fmla="*/ 655 w 695"/>
                <a:gd name="T49" fmla="*/ 117 h 584"/>
                <a:gd name="T50" fmla="*/ 690 w 695"/>
                <a:gd name="T51" fmla="*/ 79 h 584"/>
                <a:gd name="T52" fmla="*/ 669 w 695"/>
                <a:gd name="T53" fmla="*/ 78 h 584"/>
                <a:gd name="T54" fmla="*/ 641 w 695"/>
                <a:gd name="T55" fmla="*/ 68 h 584"/>
                <a:gd name="T56" fmla="*/ 675 w 695"/>
                <a:gd name="T57" fmla="*/ 15 h 584"/>
                <a:gd name="T58" fmla="*/ 659 w 695"/>
                <a:gd name="T59" fmla="*/ 20 h 584"/>
                <a:gd name="T60" fmla="*/ 615 w 695"/>
                <a:gd name="T61" fmla="*/ 37 h 584"/>
                <a:gd name="T62" fmla="*/ 588 w 695"/>
                <a:gd name="T63" fmla="*/ 46 h 584"/>
                <a:gd name="T64" fmla="*/ 564 w 695"/>
                <a:gd name="T65" fmla="*/ 29 h 584"/>
                <a:gd name="T66" fmla="*/ 521 w 695"/>
                <a:gd name="T67" fmla="*/ 7 h 584"/>
                <a:gd name="T68" fmla="*/ 434 w 695"/>
                <a:gd name="T69" fmla="*/ 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5" h="584">
                  <a:moveTo>
                    <a:pt x="434" y="9"/>
                  </a:moveTo>
                  <a:cubicBezTo>
                    <a:pt x="371" y="32"/>
                    <a:pt x="332" y="90"/>
                    <a:pt x="336" y="153"/>
                  </a:cubicBezTo>
                  <a:cubicBezTo>
                    <a:pt x="338" y="178"/>
                    <a:pt x="338" y="178"/>
                    <a:pt x="338" y="178"/>
                  </a:cubicBezTo>
                  <a:cubicBezTo>
                    <a:pt x="313" y="175"/>
                    <a:pt x="313" y="175"/>
                    <a:pt x="313" y="175"/>
                  </a:cubicBezTo>
                  <a:cubicBezTo>
                    <a:pt x="222" y="163"/>
                    <a:pt x="142" y="124"/>
                    <a:pt x="75" y="59"/>
                  </a:cubicBezTo>
                  <a:cubicBezTo>
                    <a:pt x="42" y="26"/>
                    <a:pt x="42" y="26"/>
                    <a:pt x="42" y="26"/>
                  </a:cubicBezTo>
                  <a:cubicBezTo>
                    <a:pt x="33" y="50"/>
                    <a:pt x="33" y="50"/>
                    <a:pt x="33" y="50"/>
                  </a:cubicBezTo>
                  <a:cubicBezTo>
                    <a:pt x="15" y="104"/>
                    <a:pt x="27" y="160"/>
                    <a:pt x="64" y="198"/>
                  </a:cubicBezTo>
                  <a:cubicBezTo>
                    <a:pt x="84" y="219"/>
                    <a:pt x="80" y="222"/>
                    <a:pt x="45" y="210"/>
                  </a:cubicBezTo>
                  <a:cubicBezTo>
                    <a:pt x="33" y="206"/>
                    <a:pt x="23" y="203"/>
                    <a:pt x="22" y="204"/>
                  </a:cubicBezTo>
                  <a:cubicBezTo>
                    <a:pt x="18" y="208"/>
                    <a:pt x="30" y="253"/>
                    <a:pt x="40" y="271"/>
                  </a:cubicBezTo>
                  <a:cubicBezTo>
                    <a:pt x="53" y="296"/>
                    <a:pt x="79" y="321"/>
                    <a:pt x="108" y="335"/>
                  </a:cubicBezTo>
                  <a:cubicBezTo>
                    <a:pt x="133" y="347"/>
                    <a:pt x="133" y="347"/>
                    <a:pt x="133" y="347"/>
                  </a:cubicBezTo>
                  <a:cubicBezTo>
                    <a:pt x="104" y="347"/>
                    <a:pt x="104" y="347"/>
                    <a:pt x="104" y="347"/>
                  </a:cubicBezTo>
                  <a:cubicBezTo>
                    <a:pt x="76" y="347"/>
                    <a:pt x="75" y="348"/>
                    <a:pt x="78" y="358"/>
                  </a:cubicBezTo>
                  <a:cubicBezTo>
                    <a:pt x="88" y="391"/>
                    <a:pt x="127" y="425"/>
                    <a:pt x="171" y="440"/>
                  </a:cubicBezTo>
                  <a:cubicBezTo>
                    <a:pt x="202" y="451"/>
                    <a:pt x="202" y="451"/>
                    <a:pt x="202" y="451"/>
                  </a:cubicBezTo>
                  <a:cubicBezTo>
                    <a:pt x="175" y="467"/>
                    <a:pt x="175" y="467"/>
                    <a:pt x="175" y="467"/>
                  </a:cubicBezTo>
                  <a:cubicBezTo>
                    <a:pt x="135" y="490"/>
                    <a:pt x="88" y="503"/>
                    <a:pt x="41" y="504"/>
                  </a:cubicBezTo>
                  <a:cubicBezTo>
                    <a:pt x="19" y="504"/>
                    <a:pt x="0" y="506"/>
                    <a:pt x="0" y="508"/>
                  </a:cubicBezTo>
                  <a:cubicBezTo>
                    <a:pt x="0" y="513"/>
                    <a:pt x="61" y="541"/>
                    <a:pt x="97" y="552"/>
                  </a:cubicBezTo>
                  <a:cubicBezTo>
                    <a:pt x="203" y="584"/>
                    <a:pt x="330" y="570"/>
                    <a:pt x="425" y="515"/>
                  </a:cubicBezTo>
                  <a:cubicBezTo>
                    <a:pt x="492" y="475"/>
                    <a:pt x="560" y="397"/>
                    <a:pt x="591" y="321"/>
                  </a:cubicBezTo>
                  <a:cubicBezTo>
                    <a:pt x="608" y="280"/>
                    <a:pt x="625" y="206"/>
                    <a:pt x="625" y="171"/>
                  </a:cubicBezTo>
                  <a:cubicBezTo>
                    <a:pt x="625" y="148"/>
                    <a:pt x="627" y="145"/>
                    <a:pt x="655" y="117"/>
                  </a:cubicBezTo>
                  <a:cubicBezTo>
                    <a:pt x="671" y="101"/>
                    <a:pt x="687" y="84"/>
                    <a:pt x="690" y="79"/>
                  </a:cubicBezTo>
                  <a:cubicBezTo>
                    <a:pt x="695" y="69"/>
                    <a:pt x="694" y="69"/>
                    <a:pt x="669" y="78"/>
                  </a:cubicBezTo>
                  <a:cubicBezTo>
                    <a:pt x="626" y="93"/>
                    <a:pt x="620" y="91"/>
                    <a:pt x="641" y="68"/>
                  </a:cubicBezTo>
                  <a:cubicBezTo>
                    <a:pt x="657" y="52"/>
                    <a:pt x="675" y="23"/>
                    <a:pt x="675" y="15"/>
                  </a:cubicBezTo>
                  <a:cubicBezTo>
                    <a:pt x="675" y="13"/>
                    <a:pt x="668" y="16"/>
                    <a:pt x="659" y="20"/>
                  </a:cubicBezTo>
                  <a:cubicBezTo>
                    <a:pt x="650" y="25"/>
                    <a:pt x="630" y="33"/>
                    <a:pt x="615" y="37"/>
                  </a:cubicBezTo>
                  <a:cubicBezTo>
                    <a:pt x="588" y="46"/>
                    <a:pt x="588" y="46"/>
                    <a:pt x="588" y="46"/>
                  </a:cubicBezTo>
                  <a:cubicBezTo>
                    <a:pt x="564" y="29"/>
                    <a:pt x="564" y="29"/>
                    <a:pt x="564" y="29"/>
                  </a:cubicBezTo>
                  <a:cubicBezTo>
                    <a:pt x="550" y="20"/>
                    <a:pt x="531" y="10"/>
                    <a:pt x="521" y="7"/>
                  </a:cubicBezTo>
                  <a:cubicBezTo>
                    <a:pt x="496" y="0"/>
                    <a:pt x="457" y="1"/>
                    <a:pt x="434" y="9"/>
                  </a:cubicBezTo>
                  <a:close/>
                </a:path>
              </a:pathLst>
            </a:custGeom>
            <a:solidFill>
              <a:srgbClr val="2828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2000">
                <a:gradFill>
                  <a:gsLst>
                    <a:gs pos="0">
                      <a:srgbClr val="282828"/>
                    </a:gs>
                    <a:gs pos="100000">
                      <a:srgbClr val="282828"/>
                    </a:gs>
                  </a:gsLst>
                  <a:lin ang="5400000" scaled="0"/>
                </a:gradFill>
              </a:endParaRPr>
            </a:p>
          </p:txBody>
        </p:sp>
        <p:sp>
          <p:nvSpPr>
            <p:cNvPr id="2" name="TextBox 1"/>
            <p:cNvSpPr txBox="1"/>
            <p:nvPr userDrawn="1"/>
          </p:nvSpPr>
          <p:spPr>
            <a:xfrm>
              <a:off x="795611" y="1407875"/>
              <a:ext cx="1456040" cy="627864"/>
            </a:xfrm>
            <a:prstGeom prst="rect">
              <a:avLst/>
            </a:prstGeom>
            <a:noFill/>
          </p:spPr>
          <p:txBody>
            <a:bodyPr wrap="none" lIns="146304" tIns="146304" rIns="146304" bIns="146304" rtlCol="0">
              <a:spAutoFit/>
            </a:bodyPr>
            <a:lstStyle/>
            <a:p>
              <a:pPr>
                <a:lnSpc>
                  <a:spcPct val="90000"/>
                </a:lnSpc>
              </a:pPr>
              <a:r>
                <a:rPr lang="en-US" sz="2400" dirty="0" smtClean="0">
                  <a:gradFill>
                    <a:gsLst>
                      <a:gs pos="7813">
                        <a:srgbClr val="282828"/>
                      </a:gs>
                      <a:gs pos="100000">
                        <a:srgbClr val="282828"/>
                      </a:gs>
                    </a:gsLst>
                    <a:lin ang="5400000" scaled="0"/>
                  </a:gradFill>
                </a:rPr>
                <a:t>#conv13</a:t>
              </a:r>
            </a:p>
          </p:txBody>
        </p:sp>
      </p:grpSp>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65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1" presetClass="entr" presetSubtype="0" fill="hold" nodeType="withEffect">
                                  <p:stCondLst>
                                    <p:cond delay="850"/>
                                  </p:stCondLst>
                                  <p:childTnLst>
                                    <p:set>
                                      <p:cBhvr>
                                        <p:cTn id="163" dur="1" fill="hold">
                                          <p:stCondLst>
                                            <p:cond delay="0"/>
                                          </p:stCondLst>
                                        </p:cTn>
                                        <p:tgtEl>
                                          <p:spTgt spid="28"/>
                                        </p:tgtEl>
                                        <p:attrNameLst>
                                          <p:attrName>style.visibility</p:attrName>
                                        </p:attrNameLst>
                                      </p:cBhvr>
                                      <p:to>
                                        <p:strVal val="visible"/>
                                      </p:to>
                                    </p:set>
                                  </p:childTnLst>
                                </p:cTn>
                              </p:par>
                              <p:par>
                                <p:cTn id="164" presetID="1" presetClass="entr" presetSubtype="0" fill="hold" nodeType="withEffect">
                                  <p:stCondLst>
                                    <p:cond delay="1800"/>
                                  </p:stCondLst>
                                  <p:childTnLst>
                                    <p:set>
                                      <p:cBhvr>
                                        <p:cTn id="165" dur="1" fill="hold">
                                          <p:stCondLst>
                                            <p:cond delay="0"/>
                                          </p:stCondLst>
                                        </p:cTn>
                                        <p:tgtEl>
                                          <p:spTgt spid="29"/>
                                        </p:tgtEl>
                                        <p:attrNameLst>
                                          <p:attrName>style.visibility</p:attrName>
                                        </p:attrNameLst>
                                      </p:cBhvr>
                                      <p:to>
                                        <p:strVal val="visible"/>
                                      </p:to>
                                    </p:set>
                                  </p:childTnLst>
                                </p:cTn>
                              </p:par>
                              <p:par>
                                <p:cTn id="166" presetID="10" presetClass="entr" presetSubtype="0" fill="hold" grpId="0" nodeType="withEffect">
                                  <p:stCondLst>
                                    <p:cond delay="1450"/>
                                  </p:stCondLst>
                                  <p:childTnLst>
                                    <p:set>
                                      <p:cBhvr>
                                        <p:cTn id="167" dur="1" fill="hold">
                                          <p:stCondLst>
                                            <p:cond delay="0"/>
                                          </p:stCondLst>
                                        </p:cTn>
                                        <p:tgtEl>
                                          <p:spTgt spid="9"/>
                                        </p:tgtEl>
                                        <p:attrNameLst>
                                          <p:attrName>style.visibility</p:attrName>
                                        </p:attrNameLst>
                                      </p:cBhvr>
                                      <p:to>
                                        <p:strVal val="visible"/>
                                      </p:to>
                                    </p:set>
                                    <p:animEffect transition="in" filter="fade">
                                      <p:cBhvr>
                                        <p:cTn id="168" dur="950"/>
                                        <p:tgtEl>
                                          <p:spTgt spid="9"/>
                                        </p:tgtEl>
                                      </p:cBhvr>
                                    </p:animEffect>
                                  </p:childTnLst>
                                </p:cTn>
                              </p:par>
                              <p:par>
                                <p:cTn id="169" presetID="63" presetClass="path" presetSubtype="0" decel="100000" fill="hold" grpId="1" nodeType="withEffect">
                                  <p:stCondLst>
                                    <p:cond delay="1450"/>
                                  </p:stCondLst>
                                  <p:childTnLst>
                                    <p:animMotion origin="layout" path="M -0.01455 2.42397E-6 L 1.51391E-6 2.42397E-6 " pathEditMode="relative" rAng="0" ptsTypes="AA">
                                      <p:cBhvr>
                                        <p:cTn id="170" dur="950" fill="hold"/>
                                        <p:tgtEl>
                                          <p:spTgt spid="9"/>
                                        </p:tgtEl>
                                        <p:attrNameLst>
                                          <p:attrName>ppt_x</p:attrName>
                                          <p:attrName>ppt_y</p:attrName>
                                        </p:attrNameLst>
                                      </p:cBhvr>
                                      <p:rCtr x="728" y="0"/>
                                    </p:animMotion>
                                  </p:childTnLst>
                                </p:cTn>
                              </p:par>
                              <p:par>
                                <p:cTn id="171" presetID="6" presetClass="emph" presetSubtype="0" accel="100000" autoRev="1" fill="hold" grpId="2" nodeType="withEffect">
                                  <p:stCondLst>
                                    <p:cond delay="750"/>
                                  </p:stCondLst>
                                  <p:childTnLst>
                                    <p:animScale>
                                      <p:cBhvr>
                                        <p:cTn id="172" dur="500" fill="hold"/>
                                        <p:tgtEl>
                                          <p:spTgt spid="9"/>
                                        </p:tgtEl>
                                      </p:cBhvr>
                                      <p:by x="92000" y="92000"/>
                                    </p:animScale>
                                  </p:childTnLst>
                                </p:cTn>
                              </p:par>
                              <p:par>
                                <p:cTn id="173" presetID="10" presetClass="entr" presetSubtype="0" fill="hold" grpId="0" nodeType="withEffect">
                                  <p:stCondLst>
                                    <p:cond delay="1650"/>
                                  </p:stCondLst>
                                  <p:childTnLst>
                                    <p:set>
                                      <p:cBhvr>
                                        <p:cTn id="174" dur="1" fill="hold">
                                          <p:stCondLst>
                                            <p:cond delay="0"/>
                                          </p:stCondLst>
                                        </p:cTn>
                                        <p:tgtEl>
                                          <p:spTgt spid="5"/>
                                        </p:tgtEl>
                                        <p:attrNameLst>
                                          <p:attrName>style.visibility</p:attrName>
                                        </p:attrNameLst>
                                      </p:cBhvr>
                                      <p:to>
                                        <p:strVal val="visible"/>
                                      </p:to>
                                    </p:set>
                                    <p:animEffect transition="in" filter="fade">
                                      <p:cBhvr>
                                        <p:cTn id="175" dur="950"/>
                                        <p:tgtEl>
                                          <p:spTgt spid="5"/>
                                        </p:tgtEl>
                                      </p:cBhvr>
                                    </p:animEffect>
                                  </p:childTnLst>
                                </p:cTn>
                              </p:par>
                              <p:par>
                                <p:cTn id="176" presetID="63" presetClass="path" presetSubtype="0" decel="100000" fill="hold" grpId="1" nodeType="withEffect">
                                  <p:stCondLst>
                                    <p:cond delay="1650"/>
                                  </p:stCondLst>
                                  <p:childTnLst>
                                    <p:animMotion origin="layout" path="M -0.01455 2.42397E-6 L 1.51391E-6 2.42397E-6 " pathEditMode="relative" rAng="0" ptsTypes="AA">
                                      <p:cBhvr>
                                        <p:cTn id="177" dur="950" fill="hold"/>
                                        <p:tgtEl>
                                          <p:spTgt spid="5"/>
                                        </p:tgtEl>
                                        <p:attrNameLst>
                                          <p:attrName>ppt_x</p:attrName>
                                          <p:attrName>ppt_y</p:attrName>
                                        </p:attrNameLst>
                                      </p:cBhvr>
                                      <p:rCtr x="728" y="0"/>
                                    </p:animMotion>
                                  </p:childTnLst>
                                </p:cTn>
                              </p:par>
                              <p:par>
                                <p:cTn id="178" presetID="6" presetClass="emph" presetSubtype="0" accel="100000" autoRev="1" fill="hold" grpId="2" nodeType="withEffect">
                                  <p:stCondLst>
                                    <p:cond delay="950"/>
                                  </p:stCondLst>
                                  <p:childTnLst>
                                    <p:animScale>
                                      <p:cBhvr>
                                        <p:cTn id="179" dur="500" fill="hold"/>
                                        <p:tgtEl>
                                          <p:spTgt spid="5"/>
                                        </p:tgtEl>
                                      </p:cBhvr>
                                      <p:by x="92000" y="92000"/>
                                    </p:animScale>
                                  </p:childTnLst>
                                </p:cTn>
                              </p:par>
                              <p:par>
                                <p:cTn id="180" presetID="2" presetClass="entr" presetSubtype="2" decel="100000" fill="hold" nodeType="withEffect">
                                  <p:stCondLst>
                                    <p:cond delay="1850"/>
                                  </p:stCondLst>
                                  <p:childTnLst>
                                    <p:set>
                                      <p:cBhvr>
                                        <p:cTn id="181" dur="1" fill="hold">
                                          <p:stCondLst>
                                            <p:cond delay="0"/>
                                          </p:stCondLst>
                                        </p:cTn>
                                        <p:tgtEl>
                                          <p:spTgt spid="3"/>
                                        </p:tgtEl>
                                        <p:attrNameLst>
                                          <p:attrName>style.visibility</p:attrName>
                                        </p:attrNameLst>
                                      </p:cBhvr>
                                      <p:to>
                                        <p:strVal val="visible"/>
                                      </p:to>
                                    </p:set>
                                    <p:anim calcmode="lin" valueType="num">
                                      <p:cBhvr additive="base">
                                        <p:cTn id="182" dur="750" fill="hold"/>
                                        <p:tgtEl>
                                          <p:spTgt spid="3"/>
                                        </p:tgtEl>
                                        <p:attrNameLst>
                                          <p:attrName>ppt_x</p:attrName>
                                        </p:attrNameLst>
                                      </p:cBhvr>
                                      <p:tavLst>
                                        <p:tav tm="0">
                                          <p:val>
                                            <p:strVal val="1+#ppt_w/2"/>
                                          </p:val>
                                        </p:tav>
                                        <p:tav tm="100000">
                                          <p:val>
                                            <p:strVal val="#ppt_x"/>
                                          </p:val>
                                        </p:tav>
                                      </p:tavLst>
                                    </p:anim>
                                    <p:anim calcmode="lin" valueType="num">
                                      <p:cBhvr additive="base">
                                        <p:cTn id="183" dur="750" fill="hold"/>
                                        <p:tgtEl>
                                          <p:spTgt spid="3"/>
                                        </p:tgtEl>
                                        <p:attrNameLst>
                                          <p:attrName>ppt_y</p:attrName>
                                        </p:attrNameLst>
                                      </p:cBhvr>
                                      <p:tavLst>
                                        <p:tav tm="0">
                                          <p:val>
                                            <p:strVal val="#ppt_y"/>
                                          </p:val>
                                        </p:tav>
                                        <p:tav tm="100000">
                                          <p:val>
                                            <p:strVal val="#ppt_y"/>
                                          </p:val>
                                        </p:tav>
                                      </p:tavLst>
                                    </p:anim>
                                  </p:childTnLst>
                                </p:cTn>
                              </p:par>
                              <p:par>
                                <p:cTn id="184" presetID="10" presetClass="entr" presetSubtype="0" fill="hold" nodeType="withEffect">
                                  <p:stCondLst>
                                    <p:cond delay="1100"/>
                                  </p:stCondLst>
                                  <p:childTnLst>
                                    <p:set>
                                      <p:cBhvr>
                                        <p:cTn id="185" dur="1" fill="hold">
                                          <p:stCondLst>
                                            <p:cond delay="0"/>
                                          </p:stCondLst>
                                        </p:cTn>
                                        <p:tgtEl>
                                          <p:spTgt spid="24"/>
                                        </p:tgtEl>
                                        <p:attrNameLst>
                                          <p:attrName>style.visibility</p:attrName>
                                        </p:attrNameLst>
                                      </p:cBhvr>
                                      <p:to>
                                        <p:strVal val="visible"/>
                                      </p:to>
                                    </p:set>
                                    <p:animEffect transition="in" filter="fade">
                                      <p:cBhvr>
                                        <p:cTn id="18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bwMode="auto">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white">
          <a:xfrm>
            <a:off x="30178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userDrawn="1"/>
        </p:nvSpPr>
        <p:spPr bwMode="white">
          <a:xfrm>
            <a:off x="30178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userDrawn="1"/>
        </p:nvSpPr>
        <p:spPr bwMode="white">
          <a:xfrm>
            <a:off x="48466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white">
          <a:xfrm>
            <a:off x="48466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white">
          <a:xfrm>
            <a:off x="66754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white">
          <a:xfrm>
            <a:off x="66754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white">
          <a:xfrm>
            <a:off x="85042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white">
          <a:xfrm>
            <a:off x="85042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userDrawn="1"/>
        </p:nvSpPr>
        <p:spPr bwMode="white">
          <a:xfrm>
            <a:off x="10333038" y="48688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white">
          <a:xfrm>
            <a:off x="10333038" y="3040063"/>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9518539" y="6231388"/>
            <a:ext cx="2460355" cy="346619"/>
          </a:xfrm>
          <a:prstGeom prst="rect">
            <a:avLst/>
          </a:prstGeom>
        </p:spPr>
      </p:pic>
      <p:sp>
        <p:nvSpPr>
          <p:cNvPr id="9" name="Title 1"/>
          <p:cNvSpPr>
            <a:spLocks noGrp="1"/>
          </p:cNvSpPr>
          <p:nvPr>
            <p:ph type="title" hasCustomPrompt="1"/>
          </p:nvPr>
        </p:nvSpPr>
        <p:spPr bwMode="auto">
          <a:xfrm>
            <a:off x="3017965" y="3040077"/>
            <a:ext cx="9143936" cy="1828786"/>
          </a:xfrm>
          <a:noFill/>
        </p:spPr>
        <p:txBody>
          <a:bodyPr lIns="146304" tIns="91440" rIns="146304" bIns="91440" anchor="t" anchorCtr="0"/>
          <a:lstStyle>
            <a:lvl1pPr>
              <a:defRPr sz="6000" spc="-100" baseline="0">
                <a:gradFill>
                  <a:gsLst>
                    <a:gs pos="5833">
                      <a:srgbClr val="282828"/>
                    </a:gs>
                    <a:gs pos="18000">
                      <a:srgbClr val="282828"/>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3017964" y="4870185"/>
            <a:ext cx="9143937" cy="1828007"/>
          </a:xfrm>
          <a:noFill/>
        </p:spPr>
        <p:txBody>
          <a:bodyPr lIns="146304" tIns="109728" rIns="146304" bIns="109728">
            <a:noAutofit/>
          </a:bodyPr>
          <a:lstStyle>
            <a:lvl1pPr marL="0" indent="0">
              <a:spcBef>
                <a:spcPts val="0"/>
              </a:spcBef>
              <a:buNone/>
              <a:defRPr sz="3600" spc="0" baseline="0">
                <a:gradFill>
                  <a:gsLst>
                    <a:gs pos="2917">
                      <a:srgbClr val="282828"/>
                    </a:gs>
                    <a:gs pos="30000">
                      <a:srgbClr val="282828"/>
                    </a:gs>
                  </a:gsLst>
                  <a:lin ang="5400000" scaled="0"/>
                </a:gradFill>
                <a:latin typeface="+mj-lt"/>
              </a:defRPr>
            </a:lvl1pPr>
          </a:lstStyle>
          <a:p>
            <a:pPr lvl="0"/>
            <a:r>
              <a:rPr lang="en-US" dirty="0" smtClean="0"/>
              <a:t>Speaker Name</a:t>
            </a:r>
          </a:p>
        </p:txBody>
      </p:sp>
      <p:pic>
        <p:nvPicPr>
          <p:cNvPr id="29"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2161772" y="0"/>
            <a:ext cx="319780" cy="7020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274702" y="309915"/>
            <a:ext cx="3657305" cy="517065"/>
          </a:xfrm>
        </p:spPr>
        <p:txBody>
          <a:bodyPr/>
          <a:lstStyle>
            <a:lvl1pPr marL="0" indent="0">
              <a:buNone/>
              <a:defRPr sz="2400" baseline="0">
                <a:gradFill>
                  <a:gsLst>
                    <a:gs pos="1250">
                      <a:srgbClr val="282828"/>
                    </a:gs>
                    <a:gs pos="100000">
                      <a:srgbClr val="282828"/>
                    </a:gs>
                  </a:gsLst>
                  <a:lin ang="5400000" scaled="0"/>
                </a:gradFill>
              </a:defRPr>
            </a:lvl1pPr>
            <a:lvl2pPr>
              <a:defRPr sz="2400"/>
            </a:lvl2pPr>
            <a:lvl3pPr>
              <a:defRPr sz="2400"/>
            </a:lvl3pPr>
            <a:lvl4pPr>
              <a:defRPr sz="2400"/>
            </a:lvl4pPr>
            <a:lvl5pPr>
              <a:defRPr sz="2400"/>
            </a:lvl5pPr>
          </a:lstStyle>
          <a:p>
            <a:pPr lvl="0"/>
            <a:r>
              <a:rPr lang="en-US" dirty="0" smtClean="0"/>
              <a:t>Concurrent Session Code</a:t>
            </a:r>
            <a:endParaRPr lang="en-US" dirty="0"/>
          </a:p>
        </p:txBody>
      </p:sp>
    </p:spTree>
    <p:extLst>
      <p:ext uri="{BB962C8B-B14F-4D97-AF65-F5344CB8AC3E}">
        <p14:creationId xmlns:p14="http://schemas.microsoft.com/office/powerpoint/2010/main" val="1697069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0000" decel="90000" fill="hold" grpId="0" nodeType="withEffect">
                                  <p:stCondLst>
                                    <p:cond delay="0"/>
                                  </p:stCondLst>
                                  <p:childTnLst>
                                    <p:animMotion origin="layout" path="M 1.11565E-6 -4.5892E-6 L 0.2207 0.39242 " pathEditMode="relative" rAng="0" ptsTypes="AA">
                                      <p:cBhvr>
                                        <p:cTn id="6" dur="750" fill="hold"/>
                                        <p:tgtEl>
                                          <p:spTgt spid="10"/>
                                        </p:tgtEl>
                                        <p:attrNameLst>
                                          <p:attrName>ppt_x</p:attrName>
                                          <p:attrName>ppt_y</p:attrName>
                                        </p:attrNameLst>
                                      </p:cBhvr>
                                      <p:rCtr x="11029" y="19610"/>
                                    </p:animMotion>
                                  </p:childTnLst>
                                </p:cTn>
                              </p:par>
                              <p:par>
                                <p:cTn id="7" presetID="1" presetClass="entr" presetSubtype="0" fill="hold" grpId="0" nodeType="withEffect">
                                  <p:stCondLst>
                                    <p:cond delay="8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6" presetClass="emph" presetSubtype="0" fill="hold" grpId="2" nodeType="withEffect">
                                  <p:stCondLst>
                                    <p:cond delay="0"/>
                                  </p:stCondLst>
                                  <p:childTnLst>
                                    <p:animScale>
                                      <p:cBhvr>
                                        <p:cTn id="14" dur="10" fill="hold"/>
                                        <p:tgtEl>
                                          <p:spTgt spid="13"/>
                                        </p:tgtEl>
                                      </p:cBhvr>
                                      <p:by x="250000" y="250000"/>
                                    </p:animScale>
                                  </p:childTnLst>
                                </p:cTn>
                              </p:par>
                              <p:par>
                                <p:cTn id="15" presetID="10" presetClass="entr" presetSubtype="0" fill="hold" grpId="3"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50"/>
                                        <p:tgtEl>
                                          <p:spTgt spid="13"/>
                                        </p:tgtEl>
                                      </p:cBhvr>
                                    </p:animEffect>
                                  </p:childTnLst>
                                </p:cTn>
                              </p:par>
                              <p:par>
                                <p:cTn id="18" presetID="37" presetClass="path" presetSubtype="0" decel="100000" fill="hold" grpId="4" nodeType="withEffect">
                                  <p:stCondLst>
                                    <p:cond delay="0"/>
                                  </p:stCondLst>
                                  <p:childTnLst>
                                    <p:animMotion origin="layout" path="M 1.03982 -0.48843 C 0.62943 -0.47799 0.55808 0.0034 4.14348E-6 -0.00046 " pathEditMode="relative" rAng="0" ptsTypes="AA">
                                      <p:cBhvr>
                                        <p:cTn id="19" dur="750" fill="hold"/>
                                        <p:tgtEl>
                                          <p:spTgt spid="13"/>
                                        </p:tgtEl>
                                        <p:attrNameLst>
                                          <p:attrName>ppt_x</p:attrName>
                                          <p:attrName>ppt_y</p:attrName>
                                        </p:attrNameLst>
                                      </p:cBhvr>
                                      <p:rCtr x="-51991" y="24399"/>
                                    </p:animMotion>
                                  </p:childTnLst>
                                </p:cTn>
                              </p:par>
                              <p:par>
                                <p:cTn id="20" presetID="8" presetClass="emph" presetSubtype="0" accel="48649" decel="48649" fill="hold" grpId="5" nodeType="withEffect">
                                  <p:stCondLst>
                                    <p:cond delay="0"/>
                                  </p:stCondLst>
                                  <p:childTnLst>
                                    <p:animRot by="-600000">
                                      <p:cBhvr>
                                        <p:cTn id="21" dur="370" fill="hold"/>
                                        <p:tgtEl>
                                          <p:spTgt spid="13"/>
                                        </p:tgtEl>
                                        <p:attrNameLst>
                                          <p:attrName>r</p:attrName>
                                        </p:attrNameLst>
                                      </p:cBhvr>
                                    </p:animRot>
                                  </p:childTnLst>
                                </p:cTn>
                              </p:par>
                              <p:par>
                                <p:cTn id="22" presetID="8" presetClass="emph" presetSubtype="0" decel="100000" fill="hold" grpId="6" nodeType="withEffect">
                                  <p:stCondLst>
                                    <p:cond delay="370"/>
                                  </p:stCondLst>
                                  <p:childTnLst>
                                    <p:animRot by="600000">
                                      <p:cBhvr>
                                        <p:cTn id="23" dur="370" fill="hold"/>
                                        <p:tgtEl>
                                          <p:spTgt spid="13"/>
                                        </p:tgtEl>
                                        <p:attrNameLst>
                                          <p:attrName>r</p:attrName>
                                        </p:attrNameLst>
                                      </p:cBhvr>
                                    </p:animRot>
                                  </p:childTnLst>
                                </p:cTn>
                              </p:par>
                              <p:par>
                                <p:cTn id="24" presetID="6" presetClass="emph" presetSubtype="0" decel="100000" fill="hold" grpId="7" nodeType="withEffect">
                                  <p:stCondLst>
                                    <p:cond delay="0"/>
                                  </p:stCondLst>
                                  <p:childTnLst>
                                    <p:animScale>
                                      <p:cBhvr>
                                        <p:cTn id="25" dur="750" fill="hold"/>
                                        <p:tgtEl>
                                          <p:spTgt spid="13"/>
                                        </p:tgtEl>
                                      </p:cBhvr>
                                      <p:by x="40000" y="40000"/>
                                    </p:animScale>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6" presetClass="emph" presetSubtype="0" fill="hold" grpId="2" nodeType="withEffect">
                                  <p:stCondLst>
                                    <p:cond delay="0"/>
                                  </p:stCondLst>
                                  <p:childTnLst>
                                    <p:animScale>
                                      <p:cBhvr>
                                        <p:cTn id="31" dur="10" fill="hold"/>
                                        <p:tgtEl>
                                          <p:spTgt spid="15"/>
                                        </p:tgtEl>
                                      </p:cBhvr>
                                      <p:by x="250000" y="250000"/>
                                    </p:animScale>
                                  </p:childTnLst>
                                </p:cTn>
                              </p:par>
                              <p:par>
                                <p:cTn id="32" presetID="10" presetClass="entr" presetSubtype="0" fill="hold" grpId="3"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childTnLst>
                                </p:cTn>
                              </p:par>
                              <p:par>
                                <p:cTn id="35" presetID="37" presetClass="path" presetSubtype="0" decel="100000" fill="hold" grpId="4" nodeType="withEffect">
                                  <p:stCondLst>
                                    <p:cond delay="100"/>
                                  </p:stCondLst>
                                  <p:childTnLst>
                                    <p:animMotion origin="layout" path="M 1.32448 -0.5412 C 0.91446 -0.53079 0.55782 0.00324 -3.125E-6 -0.00046 " pathEditMode="relative" rAng="0" ptsTypes="ss">
                                      <p:cBhvr>
                                        <p:cTn id="36" dur="750" fill="hold"/>
                                        <p:tgtEl>
                                          <p:spTgt spid="15"/>
                                        </p:tgtEl>
                                        <p:attrNameLst>
                                          <p:attrName>ppt_x</p:attrName>
                                          <p:attrName>ppt_y</p:attrName>
                                        </p:attrNameLst>
                                      </p:cBhvr>
                                      <p:rCtr x="-66224" y="27222"/>
                                    </p:animMotion>
                                  </p:childTnLst>
                                </p:cTn>
                              </p:par>
                              <p:par>
                                <p:cTn id="37" presetID="8" presetClass="emph" presetSubtype="0" accel="48649" decel="48649" fill="hold" grpId="5" nodeType="withEffect">
                                  <p:stCondLst>
                                    <p:cond delay="100"/>
                                  </p:stCondLst>
                                  <p:childTnLst>
                                    <p:animRot by="-600000">
                                      <p:cBhvr>
                                        <p:cTn id="38" dur="370" fill="hold"/>
                                        <p:tgtEl>
                                          <p:spTgt spid="15"/>
                                        </p:tgtEl>
                                        <p:attrNameLst>
                                          <p:attrName>r</p:attrName>
                                        </p:attrNameLst>
                                      </p:cBhvr>
                                    </p:animRot>
                                  </p:childTnLst>
                                </p:cTn>
                              </p:par>
                              <p:par>
                                <p:cTn id="39" presetID="8" presetClass="emph" presetSubtype="0" decel="100000" fill="hold" grpId="6" nodeType="withEffect">
                                  <p:stCondLst>
                                    <p:cond delay="470"/>
                                  </p:stCondLst>
                                  <p:childTnLst>
                                    <p:animRot by="600000">
                                      <p:cBhvr>
                                        <p:cTn id="40" dur="370" fill="hold"/>
                                        <p:tgtEl>
                                          <p:spTgt spid="15"/>
                                        </p:tgtEl>
                                        <p:attrNameLst>
                                          <p:attrName>r</p:attrName>
                                        </p:attrNameLst>
                                      </p:cBhvr>
                                    </p:animRot>
                                  </p:childTnLst>
                                </p:cTn>
                              </p:par>
                              <p:par>
                                <p:cTn id="41" presetID="6" presetClass="emph" presetSubtype="0" decel="100000" fill="hold" grpId="7" nodeType="withEffect">
                                  <p:stCondLst>
                                    <p:cond delay="100"/>
                                  </p:stCondLst>
                                  <p:childTnLst>
                                    <p:animScale>
                                      <p:cBhvr>
                                        <p:cTn id="42" dur="750" fill="hold"/>
                                        <p:tgtEl>
                                          <p:spTgt spid="15"/>
                                        </p:tgtEl>
                                      </p:cBhvr>
                                      <p:by x="40000" y="40000"/>
                                    </p:animScale>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6" presetClass="emph" presetSubtype="0" fill="hold" grpId="2" nodeType="withEffect">
                                  <p:stCondLst>
                                    <p:cond delay="0"/>
                                  </p:stCondLst>
                                  <p:childTnLst>
                                    <p:animScale>
                                      <p:cBhvr>
                                        <p:cTn id="48" dur="10" fill="hold"/>
                                        <p:tgtEl>
                                          <p:spTgt spid="17"/>
                                        </p:tgtEl>
                                      </p:cBhvr>
                                      <p:by x="250000" y="250000"/>
                                    </p:animScale>
                                  </p:childTnLst>
                                </p:cTn>
                              </p:par>
                              <p:par>
                                <p:cTn id="49" presetID="10" presetClass="entr" presetSubtype="0" fill="hold" grpId="3"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childTnLst>
                                </p:cTn>
                              </p:par>
                              <p:par>
                                <p:cTn id="52" presetID="37" presetClass="path" presetSubtype="0" decel="100000" fill="hold" grpId="4" nodeType="withEffect">
                                  <p:stCondLst>
                                    <p:cond delay="200"/>
                                  </p:stCondLst>
                                  <p:childTnLst>
                                    <p:animMotion origin="layout" path="M 1.82691 -0.3266 C 1.10837 -0.31616 0.97715 0.0034 1.51391E-6 -0.00046 " pathEditMode="relative" rAng="0" ptsTypes="AA">
                                      <p:cBhvr>
                                        <p:cTn id="53" dur="750" fill="hold"/>
                                        <p:tgtEl>
                                          <p:spTgt spid="17"/>
                                        </p:tgtEl>
                                        <p:attrNameLst>
                                          <p:attrName>ppt_x</p:attrName>
                                          <p:attrName>ppt_y</p:attrName>
                                        </p:attrNameLst>
                                      </p:cBhvr>
                                      <p:rCtr x="-91345" y="16296"/>
                                    </p:animMotion>
                                  </p:childTnLst>
                                </p:cTn>
                              </p:par>
                              <p:par>
                                <p:cTn id="54" presetID="8" presetClass="emph" presetSubtype="0" accel="48649" decel="48649" fill="hold" grpId="5" nodeType="withEffect">
                                  <p:stCondLst>
                                    <p:cond delay="200"/>
                                  </p:stCondLst>
                                  <p:childTnLst>
                                    <p:animRot by="-600000">
                                      <p:cBhvr>
                                        <p:cTn id="55" dur="370" fill="hold"/>
                                        <p:tgtEl>
                                          <p:spTgt spid="17"/>
                                        </p:tgtEl>
                                        <p:attrNameLst>
                                          <p:attrName>r</p:attrName>
                                        </p:attrNameLst>
                                      </p:cBhvr>
                                    </p:animRot>
                                  </p:childTnLst>
                                </p:cTn>
                              </p:par>
                              <p:par>
                                <p:cTn id="56" presetID="8" presetClass="emph" presetSubtype="0" decel="100000" fill="hold" grpId="6" nodeType="withEffect">
                                  <p:stCondLst>
                                    <p:cond delay="570"/>
                                  </p:stCondLst>
                                  <p:childTnLst>
                                    <p:animRot by="600000">
                                      <p:cBhvr>
                                        <p:cTn id="57" dur="370" fill="hold"/>
                                        <p:tgtEl>
                                          <p:spTgt spid="17"/>
                                        </p:tgtEl>
                                        <p:attrNameLst>
                                          <p:attrName>r</p:attrName>
                                        </p:attrNameLst>
                                      </p:cBhvr>
                                    </p:animRot>
                                  </p:childTnLst>
                                </p:cTn>
                              </p:par>
                              <p:par>
                                <p:cTn id="58" presetID="6" presetClass="emph" presetSubtype="0" decel="100000" fill="hold" grpId="7" nodeType="withEffect">
                                  <p:stCondLst>
                                    <p:cond delay="200"/>
                                  </p:stCondLst>
                                  <p:childTnLst>
                                    <p:animScale>
                                      <p:cBhvr>
                                        <p:cTn id="59" dur="750" fill="hold"/>
                                        <p:tgtEl>
                                          <p:spTgt spid="17"/>
                                        </p:tgtEl>
                                      </p:cBhvr>
                                      <p:by x="40000" y="40000"/>
                                    </p:animScale>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6" presetClass="emph" presetSubtype="0" fill="hold" grpId="2" nodeType="withEffect">
                                  <p:stCondLst>
                                    <p:cond delay="0"/>
                                  </p:stCondLst>
                                  <p:childTnLst>
                                    <p:animScale>
                                      <p:cBhvr>
                                        <p:cTn id="65" dur="10" fill="hold"/>
                                        <p:tgtEl>
                                          <p:spTgt spid="19"/>
                                        </p:tgtEl>
                                      </p:cBhvr>
                                      <p:by x="250000" y="250000"/>
                                    </p:animScale>
                                  </p:childTnLst>
                                </p:cTn>
                              </p:par>
                              <p:par>
                                <p:cTn id="66" presetID="10" presetClass="entr" presetSubtype="0" fill="hold" grpId="3" nodeType="withEffect">
                                  <p:stCondLst>
                                    <p:cond delay="3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par>
                                <p:cTn id="69" presetID="37" presetClass="path" presetSubtype="0" decel="100000" fill="hold" grpId="4" nodeType="withEffect">
                                  <p:stCondLst>
                                    <p:cond delay="300"/>
                                  </p:stCondLst>
                                  <p:childTnLst>
                                    <p:animMotion origin="layout" path="M 2.35857 -0.32683 C 1.6302 -0.31639 0.99055 0.00317 1.99132E-7 -0.00046 " pathEditMode="relative" rAng="0" ptsTypes="AA">
                                      <p:cBhvr>
                                        <p:cTn id="70" dur="750" fill="hold"/>
                                        <p:tgtEl>
                                          <p:spTgt spid="19"/>
                                        </p:tgtEl>
                                        <p:attrNameLst>
                                          <p:attrName>ppt_x</p:attrName>
                                          <p:attrName>ppt_y</p:attrName>
                                        </p:attrNameLst>
                                      </p:cBhvr>
                                      <p:rCtr x="-117935" y="16319"/>
                                    </p:animMotion>
                                  </p:childTnLst>
                                </p:cTn>
                              </p:par>
                              <p:par>
                                <p:cTn id="71" presetID="8" presetClass="emph" presetSubtype="0" accel="48649" decel="48649" fill="hold" grpId="5" nodeType="withEffect">
                                  <p:stCondLst>
                                    <p:cond delay="300"/>
                                  </p:stCondLst>
                                  <p:childTnLst>
                                    <p:animRot by="-600000">
                                      <p:cBhvr>
                                        <p:cTn id="72" dur="370" fill="hold"/>
                                        <p:tgtEl>
                                          <p:spTgt spid="19"/>
                                        </p:tgtEl>
                                        <p:attrNameLst>
                                          <p:attrName>r</p:attrName>
                                        </p:attrNameLst>
                                      </p:cBhvr>
                                    </p:animRot>
                                  </p:childTnLst>
                                </p:cTn>
                              </p:par>
                              <p:par>
                                <p:cTn id="73" presetID="8" presetClass="emph" presetSubtype="0" decel="100000" fill="hold" grpId="6" nodeType="withEffect">
                                  <p:stCondLst>
                                    <p:cond delay="670"/>
                                  </p:stCondLst>
                                  <p:childTnLst>
                                    <p:animRot by="600000">
                                      <p:cBhvr>
                                        <p:cTn id="74" dur="370" fill="hold"/>
                                        <p:tgtEl>
                                          <p:spTgt spid="19"/>
                                        </p:tgtEl>
                                        <p:attrNameLst>
                                          <p:attrName>r</p:attrName>
                                        </p:attrNameLst>
                                      </p:cBhvr>
                                    </p:animRot>
                                  </p:childTnLst>
                                </p:cTn>
                              </p:par>
                              <p:par>
                                <p:cTn id="75" presetID="6" presetClass="emph" presetSubtype="0" decel="100000" fill="hold" grpId="7" nodeType="withEffect">
                                  <p:stCondLst>
                                    <p:cond delay="300"/>
                                  </p:stCondLst>
                                  <p:childTnLst>
                                    <p:animScale>
                                      <p:cBhvr>
                                        <p:cTn id="76" dur="750" fill="hold"/>
                                        <p:tgtEl>
                                          <p:spTgt spid="19"/>
                                        </p:tgtEl>
                                      </p:cBhvr>
                                      <p:by x="40000" y="40000"/>
                                    </p:animScale>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6" presetClass="emph" presetSubtype="0" fill="hold" grpId="2" nodeType="withEffect">
                                  <p:stCondLst>
                                    <p:cond delay="0"/>
                                  </p:stCondLst>
                                  <p:childTnLst>
                                    <p:animScale>
                                      <p:cBhvr>
                                        <p:cTn id="82" dur="10" fill="hold"/>
                                        <p:tgtEl>
                                          <p:spTgt spid="21"/>
                                        </p:tgtEl>
                                      </p:cBhvr>
                                      <p:by x="250000" y="250000"/>
                                    </p:animScale>
                                  </p:childTnLst>
                                </p:cTn>
                              </p:par>
                              <p:par>
                                <p:cTn id="83" presetID="10" presetClass="entr" presetSubtype="0" fill="hold" grpId="3" nodeType="withEffect">
                                  <p:stCondLst>
                                    <p:cond delay="40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750"/>
                                        <p:tgtEl>
                                          <p:spTgt spid="21"/>
                                        </p:tgtEl>
                                      </p:cBhvr>
                                    </p:animEffect>
                                  </p:childTnLst>
                                </p:cTn>
                              </p:par>
                              <p:par>
                                <p:cTn id="86" presetID="37" presetClass="path" presetSubtype="0" decel="100000" fill="hold" grpId="4" nodeType="withEffect">
                                  <p:stCondLst>
                                    <p:cond delay="400"/>
                                  </p:stCondLst>
                                  <p:childTnLst>
                                    <p:animMotion origin="layout" path="M 2.35857 -0.32683 C 1.6302 -0.31639 0.99056 0.00317 -1.11565E-6 -0.00046 " pathEditMode="relative" rAng="0" ptsTypes="AA">
                                      <p:cBhvr>
                                        <p:cTn id="87" dur="750" fill="hold"/>
                                        <p:tgtEl>
                                          <p:spTgt spid="21"/>
                                        </p:tgtEl>
                                        <p:attrNameLst>
                                          <p:attrName>ppt_x</p:attrName>
                                          <p:attrName>ppt_y</p:attrName>
                                        </p:attrNameLst>
                                      </p:cBhvr>
                                      <p:rCtr x="-117935" y="16319"/>
                                    </p:animMotion>
                                  </p:childTnLst>
                                </p:cTn>
                              </p:par>
                              <p:par>
                                <p:cTn id="88" presetID="8" presetClass="emph" presetSubtype="0" accel="48649" decel="48649" fill="hold" grpId="5" nodeType="withEffect">
                                  <p:stCondLst>
                                    <p:cond delay="400"/>
                                  </p:stCondLst>
                                  <p:childTnLst>
                                    <p:animRot by="-600000">
                                      <p:cBhvr>
                                        <p:cTn id="89" dur="370" fill="hold"/>
                                        <p:tgtEl>
                                          <p:spTgt spid="21"/>
                                        </p:tgtEl>
                                        <p:attrNameLst>
                                          <p:attrName>r</p:attrName>
                                        </p:attrNameLst>
                                      </p:cBhvr>
                                    </p:animRot>
                                  </p:childTnLst>
                                </p:cTn>
                              </p:par>
                              <p:par>
                                <p:cTn id="90" presetID="8" presetClass="emph" presetSubtype="0" decel="100000" fill="hold" grpId="6" nodeType="withEffect">
                                  <p:stCondLst>
                                    <p:cond delay="770"/>
                                  </p:stCondLst>
                                  <p:childTnLst>
                                    <p:animRot by="600000">
                                      <p:cBhvr>
                                        <p:cTn id="91" dur="370" fill="hold"/>
                                        <p:tgtEl>
                                          <p:spTgt spid="21"/>
                                        </p:tgtEl>
                                        <p:attrNameLst>
                                          <p:attrName>r</p:attrName>
                                        </p:attrNameLst>
                                      </p:cBhvr>
                                    </p:animRot>
                                  </p:childTnLst>
                                </p:cTn>
                              </p:par>
                              <p:par>
                                <p:cTn id="92" presetID="6" presetClass="emph" presetSubtype="0" decel="100000" fill="hold" grpId="7" nodeType="withEffect">
                                  <p:stCondLst>
                                    <p:cond delay="400"/>
                                  </p:stCondLst>
                                  <p:childTnLst>
                                    <p:animScale>
                                      <p:cBhvr>
                                        <p:cTn id="93" dur="750" fill="hold"/>
                                        <p:tgtEl>
                                          <p:spTgt spid="21"/>
                                        </p:tgtEl>
                                      </p:cBhvr>
                                      <p:by x="40000" y="40000"/>
                                    </p:animScale>
                                  </p:childTnLst>
                                </p:cTn>
                              </p:par>
                              <p:par>
                                <p:cTn id="94" presetID="1"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14"/>
                                        </p:tgtEl>
                                        <p:attrNameLst>
                                          <p:attrName>style.visibility</p:attrName>
                                        </p:attrNameLst>
                                      </p:cBhvr>
                                      <p:to>
                                        <p:strVal val="hidden"/>
                                      </p:to>
                                    </p:set>
                                  </p:childTnLst>
                                </p:cTn>
                              </p:par>
                              <p:par>
                                <p:cTn id="98" presetID="6" presetClass="emph" presetSubtype="0" fill="hold" grpId="2" nodeType="withEffect">
                                  <p:stCondLst>
                                    <p:cond delay="0"/>
                                  </p:stCondLst>
                                  <p:childTnLst>
                                    <p:animScale>
                                      <p:cBhvr>
                                        <p:cTn id="99" dur="10" fill="hold"/>
                                        <p:tgtEl>
                                          <p:spTgt spid="14"/>
                                        </p:tgtEl>
                                      </p:cBhvr>
                                      <p:by x="250000" y="250000"/>
                                    </p:animScale>
                                  </p:childTnLst>
                                </p:cTn>
                              </p:par>
                              <p:par>
                                <p:cTn id="100" presetID="10" presetClass="entr" presetSubtype="0" fill="hold" grpId="3" nodeType="withEffect">
                                  <p:stCondLst>
                                    <p:cond delay="10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750"/>
                                        <p:tgtEl>
                                          <p:spTgt spid="14"/>
                                        </p:tgtEl>
                                      </p:cBhvr>
                                    </p:animEffect>
                                  </p:childTnLst>
                                </p:cTn>
                              </p:par>
                              <p:par>
                                <p:cTn id="103" presetID="37" presetClass="path" presetSubtype="0" decel="100000" fill="hold" grpId="4" nodeType="withEffect">
                                  <p:stCondLst>
                                    <p:cond delay="100"/>
                                  </p:stCondLst>
                                  <p:childTnLst>
                                    <p:animMotion origin="layout" path="M 1.0711 0.54494 C 0.66071 0.53745 0.55808 -0.00273 3.58438E-6 1.68861E-6 " pathEditMode="relative" rAng="0" ptsTypes="AA">
                                      <p:cBhvr>
                                        <p:cTn id="104" dur="750" fill="hold"/>
                                        <p:tgtEl>
                                          <p:spTgt spid="14"/>
                                        </p:tgtEl>
                                        <p:attrNameLst>
                                          <p:attrName>ppt_x</p:attrName>
                                          <p:attrName>ppt_y</p:attrName>
                                        </p:attrNameLst>
                                      </p:cBhvr>
                                      <p:rCtr x="-53561" y="-27258"/>
                                    </p:animMotion>
                                  </p:childTnLst>
                                </p:cTn>
                              </p:par>
                              <p:par>
                                <p:cTn id="105" presetID="8" presetClass="emph" presetSubtype="0" accel="48649" decel="48649" fill="hold" grpId="5" nodeType="withEffect">
                                  <p:stCondLst>
                                    <p:cond delay="100"/>
                                  </p:stCondLst>
                                  <p:childTnLst>
                                    <p:animRot by="-300000">
                                      <p:cBhvr>
                                        <p:cTn id="106" dur="370" fill="hold"/>
                                        <p:tgtEl>
                                          <p:spTgt spid="14"/>
                                        </p:tgtEl>
                                        <p:attrNameLst>
                                          <p:attrName>r</p:attrName>
                                        </p:attrNameLst>
                                      </p:cBhvr>
                                    </p:animRot>
                                  </p:childTnLst>
                                </p:cTn>
                              </p:par>
                              <p:par>
                                <p:cTn id="107" presetID="8" presetClass="emph" presetSubtype="0" decel="100000" fill="hold" grpId="6" nodeType="withEffect">
                                  <p:stCondLst>
                                    <p:cond delay="470"/>
                                  </p:stCondLst>
                                  <p:childTnLst>
                                    <p:animRot by="300000">
                                      <p:cBhvr>
                                        <p:cTn id="108" dur="370" fill="hold"/>
                                        <p:tgtEl>
                                          <p:spTgt spid="14"/>
                                        </p:tgtEl>
                                        <p:attrNameLst>
                                          <p:attrName>r</p:attrName>
                                        </p:attrNameLst>
                                      </p:cBhvr>
                                    </p:animRot>
                                  </p:childTnLst>
                                </p:cTn>
                              </p:par>
                              <p:par>
                                <p:cTn id="109" presetID="6" presetClass="emph" presetSubtype="0" decel="100000" fill="hold" grpId="7" nodeType="withEffect">
                                  <p:stCondLst>
                                    <p:cond delay="100"/>
                                  </p:stCondLst>
                                  <p:childTnLst>
                                    <p:animScale>
                                      <p:cBhvr>
                                        <p:cTn id="110" dur="750" fill="hold"/>
                                        <p:tgtEl>
                                          <p:spTgt spid="14"/>
                                        </p:tgtEl>
                                      </p:cBhvr>
                                      <p:by x="40000" y="40000"/>
                                    </p:animScale>
                                  </p:childTnLst>
                                </p:cTn>
                              </p:par>
                              <p:par>
                                <p:cTn id="111" presetID="1" presetClass="entr" presetSubtype="0"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6" presetClass="emph" presetSubtype="0" fill="hold" grpId="2" nodeType="withEffect">
                                  <p:stCondLst>
                                    <p:cond delay="0"/>
                                  </p:stCondLst>
                                  <p:childTnLst>
                                    <p:animScale>
                                      <p:cBhvr>
                                        <p:cTn id="116" dur="10" fill="hold"/>
                                        <p:tgtEl>
                                          <p:spTgt spid="16"/>
                                        </p:tgtEl>
                                      </p:cBhvr>
                                      <p:by x="250000" y="250000"/>
                                    </p:animScale>
                                  </p:childTnLst>
                                </p:cTn>
                              </p:par>
                              <p:par>
                                <p:cTn id="117" presetID="10" presetClass="entr" presetSubtype="0" fill="hold" grpId="3" nodeType="withEffect">
                                  <p:stCondLst>
                                    <p:cond delay="200"/>
                                  </p:stCondLst>
                                  <p:childTnLst>
                                    <p:set>
                                      <p:cBhvr>
                                        <p:cTn id="118" dur="1" fill="hold">
                                          <p:stCondLst>
                                            <p:cond delay="0"/>
                                          </p:stCondLst>
                                        </p:cTn>
                                        <p:tgtEl>
                                          <p:spTgt spid="16"/>
                                        </p:tgtEl>
                                        <p:attrNameLst>
                                          <p:attrName>style.visibility</p:attrName>
                                        </p:attrNameLst>
                                      </p:cBhvr>
                                      <p:to>
                                        <p:strVal val="visible"/>
                                      </p:to>
                                    </p:set>
                                    <p:animEffect transition="in" filter="fade">
                                      <p:cBhvr>
                                        <p:cTn id="119" dur="750"/>
                                        <p:tgtEl>
                                          <p:spTgt spid="16"/>
                                        </p:tgtEl>
                                      </p:cBhvr>
                                    </p:animEffect>
                                  </p:childTnLst>
                                </p:cTn>
                              </p:par>
                              <p:par>
                                <p:cTn id="120" presetID="37" presetClass="path" presetSubtype="0" decel="100000" fill="hold" grpId="4" nodeType="withEffect">
                                  <p:stCondLst>
                                    <p:cond delay="200"/>
                                  </p:stCondLst>
                                  <p:childTnLst>
                                    <p:animMotion origin="layout" path="M 1.32601 0.43645 C 0.91613 0.42692 0.55782 -0.00318 1.31478E-6 1.68861E-6 " pathEditMode="relative" rAng="0" ptsTypes="AA">
                                      <p:cBhvr>
                                        <p:cTn id="121" dur="750" fill="hold"/>
                                        <p:tgtEl>
                                          <p:spTgt spid="16"/>
                                        </p:tgtEl>
                                        <p:attrNameLst>
                                          <p:attrName>ppt_x</p:attrName>
                                          <p:attrName>ppt_y</p:attrName>
                                        </p:attrNameLst>
                                      </p:cBhvr>
                                      <p:rCtr x="-66301" y="-21834"/>
                                    </p:animMotion>
                                  </p:childTnLst>
                                </p:cTn>
                              </p:par>
                              <p:par>
                                <p:cTn id="122" presetID="8" presetClass="emph" presetSubtype="0" accel="48649" decel="48649" fill="hold" grpId="5" nodeType="withEffect">
                                  <p:stCondLst>
                                    <p:cond delay="200"/>
                                  </p:stCondLst>
                                  <p:childTnLst>
                                    <p:animRot by="-300000">
                                      <p:cBhvr>
                                        <p:cTn id="123" dur="370" fill="hold"/>
                                        <p:tgtEl>
                                          <p:spTgt spid="16"/>
                                        </p:tgtEl>
                                        <p:attrNameLst>
                                          <p:attrName>r</p:attrName>
                                        </p:attrNameLst>
                                      </p:cBhvr>
                                    </p:animRot>
                                  </p:childTnLst>
                                </p:cTn>
                              </p:par>
                              <p:par>
                                <p:cTn id="124" presetID="8" presetClass="emph" presetSubtype="0" decel="100000" fill="hold" grpId="6" nodeType="withEffect">
                                  <p:stCondLst>
                                    <p:cond delay="570"/>
                                  </p:stCondLst>
                                  <p:childTnLst>
                                    <p:animRot by="300000">
                                      <p:cBhvr>
                                        <p:cTn id="125" dur="370" fill="hold"/>
                                        <p:tgtEl>
                                          <p:spTgt spid="16"/>
                                        </p:tgtEl>
                                        <p:attrNameLst>
                                          <p:attrName>r</p:attrName>
                                        </p:attrNameLst>
                                      </p:cBhvr>
                                    </p:animRot>
                                  </p:childTnLst>
                                </p:cTn>
                              </p:par>
                              <p:par>
                                <p:cTn id="126" presetID="6" presetClass="emph" presetSubtype="0" decel="100000" fill="hold" grpId="7" nodeType="withEffect">
                                  <p:stCondLst>
                                    <p:cond delay="200"/>
                                  </p:stCondLst>
                                  <p:childTnLst>
                                    <p:animScale>
                                      <p:cBhvr>
                                        <p:cTn id="127" dur="750" fill="hold"/>
                                        <p:tgtEl>
                                          <p:spTgt spid="16"/>
                                        </p:tgtEl>
                                      </p:cBhvr>
                                      <p:by x="40000" y="40000"/>
                                    </p:animScale>
                                  </p:childTnLst>
                                </p:cTn>
                              </p:par>
                              <p:par>
                                <p:cTn id="128" presetID="1"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6" presetClass="emph" presetSubtype="0" fill="hold" grpId="2" nodeType="withEffect">
                                  <p:stCondLst>
                                    <p:cond delay="0"/>
                                  </p:stCondLst>
                                  <p:childTnLst>
                                    <p:animScale>
                                      <p:cBhvr>
                                        <p:cTn id="133" dur="10" fill="hold"/>
                                        <p:tgtEl>
                                          <p:spTgt spid="18"/>
                                        </p:tgtEl>
                                      </p:cBhvr>
                                      <p:by x="250000" y="250000"/>
                                    </p:animScale>
                                  </p:childTnLst>
                                </p:cTn>
                              </p:par>
                              <p:par>
                                <p:cTn id="134" presetID="10" presetClass="entr" presetSubtype="0" fill="hold" grpId="3" nodeType="withEffect">
                                  <p:stCondLst>
                                    <p:cond delay="30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750"/>
                                        <p:tgtEl>
                                          <p:spTgt spid="18"/>
                                        </p:tgtEl>
                                      </p:cBhvr>
                                    </p:animEffect>
                                  </p:childTnLst>
                                </p:cTn>
                              </p:par>
                              <p:par>
                                <p:cTn id="137" presetID="37" presetClass="path" presetSubtype="0" decel="100000" fill="hold" grpId="4" nodeType="withEffect">
                                  <p:stCondLst>
                                    <p:cond delay="300"/>
                                  </p:stCondLst>
                                  <p:childTnLst>
                                    <p:animMotion origin="layout" path="M 1.82691 0.34839 C 1.10837 0.33704 0.97715 -0.00409 1.99132E-7 2.94598E-6 " pathEditMode="relative" rAng="0" ptsTypes="AA">
                                      <p:cBhvr>
                                        <p:cTn id="138" dur="750" fill="hold"/>
                                        <p:tgtEl>
                                          <p:spTgt spid="18"/>
                                        </p:tgtEl>
                                        <p:attrNameLst>
                                          <p:attrName>ppt_x</p:attrName>
                                          <p:attrName>ppt_y</p:attrName>
                                        </p:attrNameLst>
                                      </p:cBhvr>
                                      <p:rCtr x="-91345" y="-17431"/>
                                    </p:animMotion>
                                  </p:childTnLst>
                                </p:cTn>
                              </p:par>
                              <p:par>
                                <p:cTn id="139" presetID="8" presetClass="emph" presetSubtype="0" accel="48649" decel="48649" fill="hold" grpId="5" nodeType="withEffect">
                                  <p:stCondLst>
                                    <p:cond delay="300"/>
                                  </p:stCondLst>
                                  <p:childTnLst>
                                    <p:animRot by="-300000">
                                      <p:cBhvr>
                                        <p:cTn id="140" dur="370" fill="hold"/>
                                        <p:tgtEl>
                                          <p:spTgt spid="18"/>
                                        </p:tgtEl>
                                        <p:attrNameLst>
                                          <p:attrName>r</p:attrName>
                                        </p:attrNameLst>
                                      </p:cBhvr>
                                    </p:animRot>
                                  </p:childTnLst>
                                </p:cTn>
                              </p:par>
                              <p:par>
                                <p:cTn id="141" presetID="8" presetClass="emph" presetSubtype="0" decel="100000" fill="hold" grpId="6" nodeType="withEffect">
                                  <p:stCondLst>
                                    <p:cond delay="670"/>
                                  </p:stCondLst>
                                  <p:childTnLst>
                                    <p:animRot by="300000">
                                      <p:cBhvr>
                                        <p:cTn id="142" dur="370" fill="hold"/>
                                        <p:tgtEl>
                                          <p:spTgt spid="18"/>
                                        </p:tgtEl>
                                        <p:attrNameLst>
                                          <p:attrName>r</p:attrName>
                                        </p:attrNameLst>
                                      </p:cBhvr>
                                    </p:animRot>
                                  </p:childTnLst>
                                </p:cTn>
                              </p:par>
                              <p:par>
                                <p:cTn id="143" presetID="6" presetClass="emph" presetSubtype="0" decel="100000" fill="hold" grpId="7" nodeType="withEffect">
                                  <p:stCondLst>
                                    <p:cond delay="300"/>
                                  </p:stCondLst>
                                  <p:childTnLst>
                                    <p:animScale>
                                      <p:cBhvr>
                                        <p:cTn id="144" dur="750" fill="hold"/>
                                        <p:tgtEl>
                                          <p:spTgt spid="18"/>
                                        </p:tgtEl>
                                      </p:cBhvr>
                                      <p:by x="40000" y="40000"/>
                                    </p:animScale>
                                  </p:childTnLst>
                                </p:cTn>
                              </p:par>
                              <p:par>
                                <p:cTn id="145" presetID="1" presetClass="entr" presetSubtype="0"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20"/>
                                        </p:tgtEl>
                                        <p:attrNameLst>
                                          <p:attrName>style.visibility</p:attrName>
                                        </p:attrNameLst>
                                      </p:cBhvr>
                                      <p:to>
                                        <p:strVal val="hidden"/>
                                      </p:to>
                                    </p:set>
                                  </p:childTnLst>
                                </p:cTn>
                              </p:par>
                              <p:par>
                                <p:cTn id="149" presetID="6" presetClass="emph" presetSubtype="0" fill="hold" grpId="2" nodeType="withEffect">
                                  <p:stCondLst>
                                    <p:cond delay="0"/>
                                  </p:stCondLst>
                                  <p:childTnLst>
                                    <p:animScale>
                                      <p:cBhvr>
                                        <p:cTn id="150" dur="10" fill="hold"/>
                                        <p:tgtEl>
                                          <p:spTgt spid="20"/>
                                        </p:tgtEl>
                                      </p:cBhvr>
                                      <p:by x="250000" y="250000"/>
                                    </p:animScale>
                                  </p:childTnLst>
                                </p:cTn>
                              </p:par>
                              <p:par>
                                <p:cTn id="151" presetID="10" presetClass="entr" presetSubtype="0" fill="hold" grpId="3" nodeType="withEffect">
                                  <p:stCondLst>
                                    <p:cond delay="40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750"/>
                                        <p:tgtEl>
                                          <p:spTgt spid="20"/>
                                        </p:tgtEl>
                                      </p:cBhvr>
                                    </p:animEffect>
                                  </p:childTnLst>
                                </p:cTn>
                              </p:par>
                              <p:par>
                                <p:cTn id="154" presetID="37" presetClass="path" presetSubtype="0" decel="100000" fill="hold" grpId="4" nodeType="withEffect">
                                  <p:stCondLst>
                                    <p:cond delay="400"/>
                                  </p:stCondLst>
                                  <p:childTnLst>
                                    <p:animMotion origin="layout" path="M 2.35856 0.23967 C 1.6302 0.23195 0.99055 -0.0025 2.66786E-6 1.68861E-6 " pathEditMode="relative" rAng="0" ptsTypes="AA">
                                      <p:cBhvr>
                                        <p:cTn id="155" dur="750" fill="hold"/>
                                        <p:tgtEl>
                                          <p:spTgt spid="20"/>
                                        </p:tgtEl>
                                        <p:attrNameLst>
                                          <p:attrName>ppt_x</p:attrName>
                                          <p:attrName>ppt_y</p:attrName>
                                        </p:attrNameLst>
                                      </p:cBhvr>
                                      <p:rCtr x="-117935" y="-12006"/>
                                    </p:animMotion>
                                  </p:childTnLst>
                                </p:cTn>
                              </p:par>
                              <p:par>
                                <p:cTn id="156" presetID="8" presetClass="emph" presetSubtype="0" accel="48649" decel="48649" fill="hold" grpId="5" nodeType="withEffect">
                                  <p:stCondLst>
                                    <p:cond delay="400"/>
                                  </p:stCondLst>
                                  <p:childTnLst>
                                    <p:animRot by="-300000">
                                      <p:cBhvr>
                                        <p:cTn id="157" dur="370" fill="hold"/>
                                        <p:tgtEl>
                                          <p:spTgt spid="20"/>
                                        </p:tgtEl>
                                        <p:attrNameLst>
                                          <p:attrName>r</p:attrName>
                                        </p:attrNameLst>
                                      </p:cBhvr>
                                    </p:animRot>
                                  </p:childTnLst>
                                </p:cTn>
                              </p:par>
                              <p:par>
                                <p:cTn id="158" presetID="8" presetClass="emph" presetSubtype="0" decel="100000" fill="hold" grpId="6" nodeType="withEffect">
                                  <p:stCondLst>
                                    <p:cond delay="770"/>
                                  </p:stCondLst>
                                  <p:childTnLst>
                                    <p:animRot by="300000">
                                      <p:cBhvr>
                                        <p:cTn id="159" dur="370" fill="hold"/>
                                        <p:tgtEl>
                                          <p:spTgt spid="20"/>
                                        </p:tgtEl>
                                        <p:attrNameLst>
                                          <p:attrName>r</p:attrName>
                                        </p:attrNameLst>
                                      </p:cBhvr>
                                    </p:animRot>
                                  </p:childTnLst>
                                </p:cTn>
                              </p:par>
                              <p:par>
                                <p:cTn id="160" presetID="6" presetClass="emph" presetSubtype="0" decel="100000" fill="hold" grpId="7" nodeType="withEffect">
                                  <p:stCondLst>
                                    <p:cond delay="400"/>
                                  </p:stCondLst>
                                  <p:childTnLst>
                                    <p:animScale>
                                      <p:cBhvr>
                                        <p:cTn id="161" dur="750" fill="hold"/>
                                        <p:tgtEl>
                                          <p:spTgt spid="20"/>
                                        </p:tgtEl>
                                      </p:cBhvr>
                                      <p:by x="40000" y="40000"/>
                                    </p:animScale>
                                  </p:childTnLst>
                                </p:cTn>
                              </p:par>
                              <p:par>
                                <p:cTn id="162" presetID="2" presetClass="entr" presetSubtype="2" decel="100000" fill="hold" nodeType="withEffect">
                                  <p:stCondLst>
                                    <p:cond delay="1850"/>
                                  </p:stCondLst>
                                  <p:childTnLst>
                                    <p:set>
                                      <p:cBhvr>
                                        <p:cTn id="163" dur="1" fill="hold">
                                          <p:stCondLst>
                                            <p:cond delay="0"/>
                                          </p:stCondLst>
                                        </p:cTn>
                                        <p:tgtEl>
                                          <p:spTgt spid="22"/>
                                        </p:tgtEl>
                                        <p:attrNameLst>
                                          <p:attrName>style.visibility</p:attrName>
                                        </p:attrNameLst>
                                      </p:cBhvr>
                                      <p:to>
                                        <p:strVal val="visible"/>
                                      </p:to>
                                    </p:set>
                                    <p:anim calcmode="lin" valueType="num">
                                      <p:cBhvr additive="base">
                                        <p:cTn id="164" dur="650" fill="hold"/>
                                        <p:tgtEl>
                                          <p:spTgt spid="22"/>
                                        </p:tgtEl>
                                        <p:attrNameLst>
                                          <p:attrName>ppt_x</p:attrName>
                                        </p:attrNameLst>
                                      </p:cBhvr>
                                      <p:tavLst>
                                        <p:tav tm="0">
                                          <p:val>
                                            <p:strVal val="1+#ppt_w/2"/>
                                          </p:val>
                                        </p:tav>
                                        <p:tav tm="100000">
                                          <p:val>
                                            <p:strVal val="#ppt_x"/>
                                          </p:val>
                                        </p:tav>
                                      </p:tavLst>
                                    </p:anim>
                                    <p:anim calcmode="lin" valueType="num">
                                      <p:cBhvr additive="base">
                                        <p:cTn id="165" dur="650" fill="hold"/>
                                        <p:tgtEl>
                                          <p:spTgt spid="22"/>
                                        </p:tgtEl>
                                        <p:attrNameLst>
                                          <p:attrName>ppt_y</p:attrName>
                                        </p:attrNameLst>
                                      </p:cBhvr>
                                      <p:tavLst>
                                        <p:tav tm="0">
                                          <p:val>
                                            <p:strVal val="#ppt_y"/>
                                          </p:val>
                                        </p:tav>
                                        <p:tav tm="100000">
                                          <p:val>
                                            <p:strVal val="#ppt_y"/>
                                          </p:val>
                                        </p:tav>
                                      </p:tavLst>
                                    </p:anim>
                                  </p:childTnLst>
                                </p:cTn>
                              </p:par>
                              <p:par>
                                <p:cTn id="166" presetID="1" presetClass="entr" presetSubtype="0" fill="hold" nodeType="withEffect">
                                  <p:stCondLst>
                                    <p:cond delay="850"/>
                                  </p:stCondLst>
                                  <p:childTnLst>
                                    <p:set>
                                      <p:cBhvr>
                                        <p:cTn id="167" dur="1" fill="hold">
                                          <p:stCondLst>
                                            <p:cond delay="0"/>
                                          </p:stCondLst>
                                        </p:cTn>
                                        <p:tgtEl>
                                          <p:spTgt spid="28"/>
                                        </p:tgtEl>
                                        <p:attrNameLst>
                                          <p:attrName>style.visibility</p:attrName>
                                        </p:attrNameLst>
                                      </p:cBhvr>
                                      <p:to>
                                        <p:strVal val="visible"/>
                                      </p:to>
                                    </p:set>
                                  </p:childTnLst>
                                </p:cTn>
                              </p:par>
                              <p:par>
                                <p:cTn id="168" presetID="1" presetClass="entr" presetSubtype="0" fill="hold" nodeType="withEffect">
                                  <p:stCondLst>
                                    <p:cond delay="1800"/>
                                  </p:stCondLst>
                                  <p:childTnLst>
                                    <p:set>
                                      <p:cBhvr>
                                        <p:cTn id="169" dur="1" fill="hold">
                                          <p:stCondLst>
                                            <p:cond delay="0"/>
                                          </p:stCondLst>
                                        </p:cTn>
                                        <p:tgtEl>
                                          <p:spTgt spid="29"/>
                                        </p:tgtEl>
                                        <p:attrNameLst>
                                          <p:attrName>style.visibility</p:attrName>
                                        </p:attrNameLst>
                                      </p:cBhvr>
                                      <p:to>
                                        <p:strVal val="visible"/>
                                      </p:to>
                                    </p:set>
                                  </p:childTnLst>
                                </p:cTn>
                              </p:par>
                              <p:par>
                                <p:cTn id="170" presetID="10" presetClass="entr" presetSubtype="0" fill="hold" grpId="0" nodeType="withEffect">
                                  <p:stCondLst>
                                    <p:cond delay="1450"/>
                                  </p:stCondLst>
                                  <p:childTnLst>
                                    <p:set>
                                      <p:cBhvr>
                                        <p:cTn id="171" dur="1" fill="hold">
                                          <p:stCondLst>
                                            <p:cond delay="0"/>
                                          </p:stCondLst>
                                        </p:cTn>
                                        <p:tgtEl>
                                          <p:spTgt spid="9"/>
                                        </p:tgtEl>
                                        <p:attrNameLst>
                                          <p:attrName>style.visibility</p:attrName>
                                        </p:attrNameLst>
                                      </p:cBhvr>
                                      <p:to>
                                        <p:strVal val="visible"/>
                                      </p:to>
                                    </p:set>
                                    <p:animEffect transition="in" filter="fade">
                                      <p:cBhvr>
                                        <p:cTn id="172" dur="950"/>
                                        <p:tgtEl>
                                          <p:spTgt spid="9"/>
                                        </p:tgtEl>
                                      </p:cBhvr>
                                    </p:animEffect>
                                  </p:childTnLst>
                                </p:cTn>
                              </p:par>
                              <p:par>
                                <p:cTn id="173" presetID="63" presetClass="path" presetSubtype="0" decel="100000" fill="hold" grpId="1" nodeType="withEffect">
                                  <p:stCondLst>
                                    <p:cond delay="1450"/>
                                  </p:stCondLst>
                                  <p:childTnLst>
                                    <p:animMotion origin="layout" path="M -0.01455 2.42397E-6 L 1.51391E-6 2.42397E-6 " pathEditMode="relative" rAng="0" ptsTypes="AA">
                                      <p:cBhvr>
                                        <p:cTn id="174" dur="950" fill="hold"/>
                                        <p:tgtEl>
                                          <p:spTgt spid="9"/>
                                        </p:tgtEl>
                                        <p:attrNameLst>
                                          <p:attrName>ppt_x</p:attrName>
                                          <p:attrName>ppt_y</p:attrName>
                                        </p:attrNameLst>
                                      </p:cBhvr>
                                      <p:rCtr x="728" y="0"/>
                                    </p:animMotion>
                                  </p:childTnLst>
                                </p:cTn>
                              </p:par>
                              <p:par>
                                <p:cTn id="175" presetID="6" presetClass="emph" presetSubtype="0" accel="100000" autoRev="1" fill="hold" grpId="2" nodeType="withEffect">
                                  <p:stCondLst>
                                    <p:cond delay="750"/>
                                  </p:stCondLst>
                                  <p:childTnLst>
                                    <p:animScale>
                                      <p:cBhvr>
                                        <p:cTn id="176" dur="500" fill="hold"/>
                                        <p:tgtEl>
                                          <p:spTgt spid="9"/>
                                        </p:tgtEl>
                                      </p:cBhvr>
                                      <p:by x="92000" y="92000"/>
                                    </p:animScale>
                                  </p:childTnLst>
                                </p:cTn>
                              </p:par>
                              <p:par>
                                <p:cTn id="177" presetID="10" presetClass="entr" presetSubtype="0" fill="hold" grpId="0" nodeType="withEffect">
                                  <p:stCondLst>
                                    <p:cond delay="165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950"/>
                                        <p:tgtEl>
                                          <p:spTgt spid="5"/>
                                        </p:tgtEl>
                                      </p:cBhvr>
                                    </p:animEffect>
                                  </p:childTnLst>
                                </p:cTn>
                              </p:par>
                              <p:par>
                                <p:cTn id="180" presetID="63" presetClass="path" presetSubtype="0" decel="100000" fill="hold" grpId="1" nodeType="withEffect">
                                  <p:stCondLst>
                                    <p:cond delay="1650"/>
                                  </p:stCondLst>
                                  <p:childTnLst>
                                    <p:animMotion origin="layout" path="M -0.01455 2.42397E-6 L 1.51391E-6 2.42397E-6 " pathEditMode="relative" rAng="0" ptsTypes="AA">
                                      <p:cBhvr>
                                        <p:cTn id="181" dur="950" fill="hold"/>
                                        <p:tgtEl>
                                          <p:spTgt spid="5"/>
                                        </p:tgtEl>
                                        <p:attrNameLst>
                                          <p:attrName>ppt_x</p:attrName>
                                          <p:attrName>ppt_y</p:attrName>
                                        </p:attrNameLst>
                                      </p:cBhvr>
                                      <p:rCtr x="728" y="0"/>
                                    </p:animMotion>
                                  </p:childTnLst>
                                </p:cTn>
                              </p:par>
                              <p:par>
                                <p:cTn id="182" presetID="6" presetClass="emph" presetSubtype="0" accel="100000" autoRev="1" fill="hold" grpId="2" nodeType="withEffect">
                                  <p:stCondLst>
                                    <p:cond delay="950"/>
                                  </p:stCondLst>
                                  <p:childTnLst>
                                    <p:animScale>
                                      <p:cBhvr>
                                        <p:cTn id="183" dur="500" fill="hold"/>
                                        <p:tgtEl>
                                          <p:spTgt spid="5"/>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3" grpId="2" animBg="1"/>
      <p:bldP spid="13" grpId="3" animBg="1"/>
      <p:bldP spid="13" grpId="4" animBg="1"/>
      <p:bldP spid="13" grpId="5" animBg="1"/>
      <p:bldP spid="13" grpId="6" animBg="1"/>
      <p:bldP spid="13" grpId="7" animBg="1"/>
      <p:bldP spid="14" grpId="0" animBg="1"/>
      <p:bldP spid="14" grpId="1" animBg="1"/>
      <p:bldP spid="14" grpId="2" animBg="1"/>
      <p:bldP spid="14" grpId="3" animBg="1"/>
      <p:bldP spid="14" grpId="4" animBg="1"/>
      <p:bldP spid="14" grpId="5" animBg="1"/>
      <p:bldP spid="14" grpId="6" animBg="1"/>
      <p:bldP spid="14" grpId="7" animBg="1"/>
      <p:bldP spid="15" grpId="0" animBg="1"/>
      <p:bldP spid="15" grpId="1" animBg="1"/>
      <p:bldP spid="15" grpId="2" animBg="1"/>
      <p:bldP spid="15" grpId="3" animBg="1"/>
      <p:bldP spid="15" grpId="4" animBg="1"/>
      <p:bldP spid="15" grpId="5" animBg="1"/>
      <p:bldP spid="15" grpId="6" animBg="1"/>
      <p:bldP spid="15" grpId="7" animBg="1"/>
      <p:bldP spid="16" grpId="0" animBg="1"/>
      <p:bldP spid="16" grpId="1" animBg="1"/>
      <p:bldP spid="16" grpId="2" animBg="1"/>
      <p:bldP spid="16" grpId="3" animBg="1"/>
      <p:bldP spid="16" grpId="4" animBg="1"/>
      <p:bldP spid="16" grpId="5" animBg="1"/>
      <p:bldP spid="16" grpId="6" animBg="1"/>
      <p:bldP spid="16" grpId="7"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P spid="20" grpId="0" animBg="1"/>
      <p:bldP spid="20" grpId="1" animBg="1"/>
      <p:bldP spid="20" grpId="2" animBg="1"/>
      <p:bldP spid="20" grpId="3" animBg="1"/>
      <p:bldP spid="20" grpId="4" animBg="1"/>
      <p:bldP spid="20" grpId="5" animBg="1"/>
      <p:bldP spid="20" grpId="6" animBg="1"/>
      <p:bldP spid="20" grpId="7" animBg="1"/>
      <p:bldP spid="21" grpId="0" animBg="1"/>
      <p:bldP spid="21" grpId="1" animBg="1"/>
      <p:bldP spid="21" grpId="2" animBg="1"/>
      <p:bldP spid="21" grpId="3" animBg="1"/>
      <p:bldP spid="21" grpId="4" animBg="1"/>
      <p:bldP spid="21" grpId="5" animBg="1"/>
      <p:bldP spid="21" grpId="6" animBg="1"/>
      <p:bldP spid="21" grpId="7" animBg="1"/>
      <p:bldP spid="9" grpId="0"/>
      <p:bldP spid="9" grpId="1"/>
      <p:bldP spid="9"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
          <a:stretch/>
        </p:blipFill>
        <p:spPr bwMode="auto">
          <a:xfrm>
            <a:off x="0" y="0"/>
            <a:ext cx="12481552" cy="7020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bwMode="gray">
          <a:xfrm>
            <a:off x="274702" y="3952082"/>
            <a:ext cx="7315200" cy="27432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88" y="4144757"/>
            <a:ext cx="6400800" cy="1149589"/>
          </a:xfrm>
          <a:prstGeom prst="rect">
            <a:avLst/>
          </a:prstGeom>
        </p:spPr>
      </p:pic>
      <p:sp>
        <p:nvSpPr>
          <p:cNvPr id="16" name="TextBox 15"/>
          <p:cNvSpPr txBox="1"/>
          <p:nvPr userDrawn="1"/>
        </p:nvSpPr>
        <p:spPr bwMode="white">
          <a:xfrm>
            <a:off x="472088" y="5626322"/>
            <a:ext cx="2732608" cy="886397"/>
          </a:xfrm>
          <a:prstGeom prst="rect">
            <a:avLst/>
          </a:prstGeom>
          <a:noFill/>
        </p:spPr>
        <p:txBody>
          <a:bodyPr wrap="none" lIns="0" tIns="146304" rIns="182880" bIns="0" rtlCol="0" anchor="b">
            <a:spAutoFit/>
          </a:bodyPr>
          <a:lstStyle/>
          <a:p>
            <a:r>
              <a:rPr lang="en-US" sz="2400" dirty="0" smtClean="0">
                <a:gradFill>
                  <a:gsLst>
                    <a:gs pos="2917">
                      <a:srgbClr val="FFFFFF"/>
                    </a:gs>
                    <a:gs pos="30000">
                      <a:srgbClr val="FFFFFF"/>
                    </a:gs>
                  </a:gsLst>
                  <a:lin ang="5400000" scaled="0"/>
                </a:gradFill>
              </a:rPr>
              <a:t>March 18-21, 2013</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New Orleans</a:t>
            </a:r>
          </a:p>
        </p:txBody>
      </p:sp>
      <p:sp>
        <p:nvSpPr>
          <p:cNvPr id="10" name="Rectangle 9"/>
          <p:cNvSpPr/>
          <p:nvPr userDrawn="1"/>
        </p:nvSpPr>
        <p:spPr bwMode="white">
          <a:xfrm>
            <a:off x="274638" y="2123282"/>
            <a:ext cx="1828800" cy="18288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9518920" y="6226701"/>
            <a:ext cx="2460355" cy="346146"/>
          </a:xfrm>
          <a:prstGeom prst="rect">
            <a:avLst/>
          </a:prstGeom>
        </p:spPr>
      </p:pic>
    </p:spTree>
    <p:extLst>
      <p:ext uri="{BB962C8B-B14F-4D97-AF65-F5344CB8AC3E}">
        <p14:creationId xmlns:p14="http://schemas.microsoft.com/office/powerpoint/2010/main" val="3466342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17061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78071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268742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6363614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85" y="0"/>
            <a:ext cx="12435704" cy="699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ltGray">
          <a:xfrm>
            <a:off x="274702" y="3040063"/>
            <a:ext cx="36576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ltGray">
          <a:xfrm>
            <a:off x="3932461" y="3040063"/>
            <a:ext cx="54864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4"/>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274702" cy="69945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0" y="6697626"/>
            <a:ext cx="12435704" cy="29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bwMode="auto">
          <a:xfrm>
            <a:off x="274639" y="3040063"/>
            <a:ext cx="9142619" cy="22860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5326063"/>
            <a:ext cx="9144064" cy="1371600"/>
          </a:xfrm>
          <a:noFill/>
        </p:spPr>
        <p:txBody>
          <a:bodyPr lIns="182880" tIns="146304" rIns="182880" bIns="146304">
            <a:noAutofit/>
          </a:bodyPr>
          <a:lstStyle>
            <a:lvl1pPr marL="0" indent="0">
              <a:spcBef>
                <a:spcPts val="0"/>
              </a:spcBef>
              <a:buNone/>
              <a:defRPr sz="3600" spc="0" baseline="0">
                <a:gradFill>
                  <a:gsLst>
                    <a:gs pos="0">
                      <a:srgbClr val="282828"/>
                    </a:gs>
                    <a:gs pos="100000">
                      <a:srgbClr val="282828"/>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24000" decel="76000" fill="hold" grpId="0" nodeType="withEffect">
                                  <p:stCondLst>
                                    <p:cond delay="0"/>
                                  </p:stCondLst>
                                  <p:childTnLst>
                                    <p:animMotion origin="layout" path="M -0.31797 0.56877 L -4.54174E-6 3.76759E-6 " pathEditMode="relative" rAng="0" ptsTypes="AA">
                                      <p:cBhvr>
                                        <p:cTn id="8" dur="750" fill="hold"/>
                                        <p:tgtEl>
                                          <p:spTgt spid="6"/>
                                        </p:tgtEl>
                                        <p:attrNameLst>
                                          <p:attrName>ppt_x</p:attrName>
                                          <p:attrName>ppt_y</p:attrName>
                                        </p:attrNameLst>
                                      </p:cBhvr>
                                      <p:rCtr x="15892" y="-28438"/>
                                    </p:animMotion>
                                  </p:childTnLst>
                                </p:cTn>
                              </p:par>
                              <p:par>
                                <p:cTn id="9" presetID="1"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9"/>
                                        </p:tgtEl>
                                      </p:cBhvr>
                                      <p:by x="0" y="100000"/>
                                    </p:animScale>
                                  </p:childTnLst>
                                </p:cTn>
                              </p:par>
                              <p:par>
                                <p:cTn id="13" presetID="35" presetClass="path" presetSubtype="0" decel="100000" fill="hold" grpId="2" nodeType="withEffect">
                                  <p:stCondLst>
                                    <p:cond delay="1000"/>
                                  </p:stCondLst>
                                  <p:childTnLst>
                                    <p:animMotion origin="layout" path="M -0.22057 3.76759E-6 L -2.8287E-6 3.76759E-6 " pathEditMode="relative" rAng="0" ptsTypes="AA">
                                      <p:cBhvr>
                                        <p:cTn id="14" dur="500" fill="hold"/>
                                        <p:tgtEl>
                                          <p:spTgt spid="9"/>
                                        </p:tgtEl>
                                        <p:attrNameLst>
                                          <p:attrName>ppt_x</p:attrName>
                                          <p:attrName>ppt_y</p:attrName>
                                        </p:attrNameLst>
                                      </p:cBhvr>
                                      <p:rCtr x="11029"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5 2.42397E-6 L 1.51391E-6 2.42397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10" presetClass="entr" presetSubtype="0" fill="hold" grpId="0" nodeType="withEffect">
                                  <p:stCondLst>
                                    <p:cond delay="16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950"/>
                                        <p:tgtEl>
                                          <p:spTgt spid="5"/>
                                        </p:tgtEl>
                                      </p:cBhvr>
                                    </p:animEffect>
                                  </p:childTnLst>
                                </p:cTn>
                              </p:par>
                              <p:par>
                                <p:cTn id="25" presetID="63" presetClass="path" presetSubtype="0" decel="100000" fill="hold" grpId="1" nodeType="withEffect">
                                  <p:stCondLst>
                                    <p:cond delay="1650"/>
                                  </p:stCondLst>
                                  <p:childTnLst>
                                    <p:animMotion origin="layout" path="M -0.01455 2.42397E-6 L 1.51391E-6 2.42397E-6 " pathEditMode="relative" rAng="0" ptsTypes="AA">
                                      <p:cBhvr>
                                        <p:cTn id="26" dur="950" fill="hold"/>
                                        <p:tgtEl>
                                          <p:spTgt spid="5"/>
                                        </p:tgtEl>
                                        <p:attrNameLst>
                                          <p:attrName>ppt_x</p:attrName>
                                          <p:attrName>ppt_y</p:attrName>
                                        </p:attrNameLst>
                                      </p:cBhvr>
                                      <p:rCtr x="728" y="0"/>
                                    </p:animMotion>
                                  </p:childTnLst>
                                </p:cTn>
                              </p:par>
                              <p:par>
                                <p:cTn id="27" presetID="6" presetClass="emph" presetSubtype="0" accel="100000" autoRev="1" fill="hold" grpId="2" nodeType="withEffect">
                                  <p:stCondLst>
                                    <p:cond delay="950"/>
                                  </p:stCondLst>
                                  <p:childTnLst>
                                    <p:animScale>
                                      <p:cBhvr>
                                        <p:cTn id="28" dur="500" fill="hold"/>
                                        <p:tgtEl>
                                          <p:spTgt spid="5"/>
                                        </p:tgtEl>
                                      </p:cBhvr>
                                      <p:by x="92000" y="92000"/>
                                    </p:animScale>
                                  </p:childTnLst>
                                </p:cTn>
                              </p:par>
                              <p:par>
                                <p:cTn id="29" presetID="1" presetClass="exit" presetSubtype="0" fill="hold" nodeType="withEffect">
                                  <p:stCondLst>
                                    <p:cond delay="8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800"/>
                                  </p:stCondLst>
                                  <p:childTnLst>
                                    <p:set>
                                      <p:cBhvr>
                                        <p:cTn id="32" dur="1" fill="hold">
                                          <p:stCondLst>
                                            <p:cond delay="0"/>
                                          </p:stCondLst>
                                        </p:cTn>
                                        <p:tgtEl>
                                          <p:spTgt spid="10"/>
                                        </p:tgtEl>
                                        <p:attrNameLst>
                                          <p:attrName>style.visibility</p:attrName>
                                        </p:attrNameLst>
                                      </p:cBhvr>
                                      <p:to>
                                        <p:strVal val="hidden"/>
                                      </p:to>
                                    </p:set>
                                  </p:childTnLst>
                                </p:cTn>
                              </p:par>
                              <p:par>
                                <p:cTn id="33" presetID="42" presetClass="path" presetSubtype="0" accel="27273" decel="72727" fill="hold" nodeType="withEffect">
                                  <p:stCondLst>
                                    <p:cond delay="1100"/>
                                  </p:stCondLst>
                                  <p:childTnLst>
                                    <p:animMotion origin="layout" path="M 0 0 L 3.98264E-7 -4.63913E-6 " pathEditMode="relative" rAng="0" ptsTypes="AA">
                                      <p:cBhvr>
                                        <p:cTn id="34" dur="1100" fill="hold"/>
                                        <p:tgtEl>
                                          <p:spTgt spid="8"/>
                                        </p:tgtEl>
                                        <p:attrNameLst>
                                          <p:attrName>ppt_x</p:attrName>
                                          <p:attrName>ppt_y</p:attrName>
                                        </p:attrNameLst>
                                      </p:cBhvr>
                                      <p:rCtr x="728" y="1952"/>
                                    </p:animMotion>
                                  </p:childTnLst>
                                </p:cTn>
                              </p:par>
                              <p:par>
                                <p:cTn id="35" presetID="6" presetClass="emph" presetSubtype="0" accel="27273" decel="72727" fill="hold" nodeType="withEffect">
                                  <p:stCondLst>
                                    <p:cond delay="1100"/>
                                  </p:stCondLst>
                                  <p:childTnLst>
                                    <p:animScale>
                                      <p:cBhvr>
                                        <p:cTn id="36" dur="11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9" grpId="2" animBg="1"/>
      <p:bldP spid="2" grpId="0"/>
      <p:bldP spid="2" grpId="1"/>
      <p:bldP spid="2" grpId="2"/>
      <p:bldP spid="5" grpId="0">
        <p:tmplLst>
          <p:tmpl>
            <p:tnLst>
              <p:par>
                <p:cTn presetID="10" presetClass="entr" presetSubtype="0" fill="hold" nodeType="withEffect">
                  <p:stCondLst>
                    <p:cond delay="165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bldP spid="5" grpId="2"/>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685094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519241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158849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77832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307906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26036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36550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614141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85009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988828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 y="-318"/>
            <a:ext cx="12435840" cy="6995160"/>
          </a:xfrm>
          <a:prstGeom prst="rect">
            <a:avLst/>
          </a:prstGeom>
        </p:spPr>
      </p:pic>
      <p:sp>
        <p:nvSpPr>
          <p:cNvPr id="5" name="Rectangle 4"/>
          <p:cNvSpPr/>
          <p:nvPr userDrawn="1"/>
        </p:nvSpPr>
        <p:spPr bwMode="ltGray">
          <a:xfrm>
            <a:off x="274702" y="3954487"/>
            <a:ext cx="2743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ltGray">
          <a:xfrm>
            <a:off x="3017902" y="3954487"/>
            <a:ext cx="7315200"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4702" cy="6995160"/>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97626"/>
            <a:ext cx="12435840" cy="297533"/>
          </a:xfrm>
          <a:prstGeom prst="rect">
            <a:avLst/>
          </a:prstGeom>
        </p:spPr>
      </p:pic>
      <p:sp>
        <p:nvSpPr>
          <p:cNvPr id="2" name="Title 1"/>
          <p:cNvSpPr>
            <a:spLocks noGrp="1"/>
          </p:cNvSpPr>
          <p:nvPr>
            <p:ph type="title" hasCustomPrompt="1"/>
          </p:nvPr>
        </p:nvSpPr>
        <p:spPr>
          <a:xfrm>
            <a:off x="274639" y="3961671"/>
            <a:ext cx="10056812" cy="2743200"/>
          </a:xfrm>
          <a:noFill/>
        </p:spPr>
        <p:txBody>
          <a:bodyPr tIns="91440" bIns="91440" anchor="t" anchorCtr="0"/>
          <a:lstStyle>
            <a:lvl1pPr>
              <a:defRPr sz="7200" spc="-100" baseline="0">
                <a:gradFill>
                  <a:gsLst>
                    <a:gs pos="5833">
                      <a:srgbClr val="282828"/>
                    </a:gs>
                    <a:gs pos="18000">
                      <a:srgbClr val="282828"/>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24000" decel="76000" fill="hold" grpId="1" nodeType="withEffect">
                                  <p:stCondLst>
                                    <p:cond delay="0"/>
                                  </p:stCondLst>
                                  <p:childTnLst>
                                    <p:animMotion origin="layout" path="M -0.24266 0.43146 L -1.71305E-6 -1.64321E-6 " pathEditMode="relative" rAng="0" ptsTypes="AA">
                                      <p:cBhvr>
                                        <p:cTn id="8" dur="750" fill="hold"/>
                                        <p:tgtEl>
                                          <p:spTgt spid="5"/>
                                        </p:tgtEl>
                                        <p:attrNameLst>
                                          <p:attrName>ppt_x</p:attrName>
                                          <p:attrName>ppt_y</p:attrName>
                                        </p:attrNameLst>
                                      </p:cBhvr>
                                      <p:rCtr x="12127" y="-21584"/>
                                    </p:animMotion>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accel="100000" autoRev="1" fill="hold" grpId="1" nodeType="withEffect">
                                  <p:stCondLst>
                                    <p:cond delay="500"/>
                                  </p:stCondLst>
                                  <p:childTnLst>
                                    <p:animScale>
                                      <p:cBhvr>
                                        <p:cTn id="12" dur="500" fill="hold"/>
                                        <p:tgtEl>
                                          <p:spTgt spid="7"/>
                                        </p:tgtEl>
                                      </p:cBhvr>
                                      <p:by x="0" y="100000"/>
                                    </p:animScale>
                                  </p:childTnLst>
                                </p:cTn>
                              </p:par>
                              <p:par>
                                <p:cTn id="13" presetID="35" presetClass="path" presetSubtype="0" decel="100000" fill="hold" grpId="2" nodeType="withEffect">
                                  <p:stCondLst>
                                    <p:cond delay="1000"/>
                                  </p:stCondLst>
                                  <p:childTnLst>
                                    <p:animMotion origin="layout" path="M -0.2941 -1.64321E-6 L -2.8287E-6 -1.64321E-6 " pathEditMode="relative" rAng="0" ptsTypes="AA">
                                      <p:cBhvr>
                                        <p:cTn id="14" dur="500" fill="hold"/>
                                        <p:tgtEl>
                                          <p:spTgt spid="7"/>
                                        </p:tgtEl>
                                        <p:attrNameLst>
                                          <p:attrName>ppt_x</p:attrName>
                                          <p:attrName>ppt_y</p:attrName>
                                        </p:attrNameLst>
                                      </p:cBhvr>
                                      <p:rCtr x="14705" y="0"/>
                                    </p:animMotion>
                                  </p:childTnLst>
                                </p:cTn>
                              </p:par>
                              <p:par>
                                <p:cTn id="15" presetID="10" presetClass="entr" presetSubtype="0" fill="hold" grpId="0" nodeType="withEffect">
                                  <p:stCondLst>
                                    <p:cond delay="14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950"/>
                                        <p:tgtEl>
                                          <p:spTgt spid="2"/>
                                        </p:tgtEl>
                                      </p:cBhvr>
                                    </p:animEffect>
                                  </p:childTnLst>
                                </p:cTn>
                              </p:par>
                              <p:par>
                                <p:cTn id="18" presetID="63" presetClass="path" presetSubtype="0" decel="100000" fill="hold" grpId="1" nodeType="withEffect">
                                  <p:stCondLst>
                                    <p:cond delay="1450"/>
                                  </p:stCondLst>
                                  <p:childTnLst>
                                    <p:animMotion origin="layout" path="M -0.01456 3.54063E-6 L 3.3061E-6 3.54063E-6 " pathEditMode="relative" rAng="0" ptsTypes="AA">
                                      <p:cBhvr>
                                        <p:cTn id="19" dur="950" fill="hold"/>
                                        <p:tgtEl>
                                          <p:spTgt spid="2"/>
                                        </p:tgtEl>
                                        <p:attrNameLst>
                                          <p:attrName>ppt_x</p:attrName>
                                          <p:attrName>ppt_y</p:attrName>
                                        </p:attrNameLst>
                                      </p:cBhvr>
                                      <p:rCtr x="728" y="0"/>
                                    </p:animMotion>
                                  </p:childTnLst>
                                </p:cTn>
                              </p:par>
                              <p:par>
                                <p:cTn id="20" presetID="6" presetClass="emph" presetSubtype="0" accel="100000" autoRev="1" fill="hold" grpId="2" nodeType="withEffect">
                                  <p:stCondLst>
                                    <p:cond delay="750"/>
                                  </p:stCondLst>
                                  <p:childTnLst>
                                    <p:animScale>
                                      <p:cBhvr>
                                        <p:cTn id="21" dur="500" fill="hold"/>
                                        <p:tgtEl>
                                          <p:spTgt spid="2"/>
                                        </p:tgtEl>
                                      </p:cBhvr>
                                      <p:by x="92000" y="92000"/>
                                    </p:animScale>
                                  </p:childTnLst>
                                </p:cTn>
                              </p:par>
                              <p:par>
                                <p:cTn id="22" presetID="42" presetClass="path" presetSubtype="0" accel="27273" decel="72727" fill="hold" nodeType="withEffect">
                                  <p:stCondLst>
                                    <p:cond delay="1100"/>
                                  </p:stCondLst>
                                  <p:childTnLst>
                                    <p:animMotion origin="layout" path="M 0 0 L 3.98264E-7 -4.63913E-6 " pathEditMode="relative" rAng="0" ptsTypes="AA">
                                      <p:cBhvr>
                                        <p:cTn id="23" dur="1100" fill="hold"/>
                                        <p:tgtEl>
                                          <p:spTgt spid="3"/>
                                        </p:tgtEl>
                                        <p:attrNameLst>
                                          <p:attrName>ppt_x</p:attrName>
                                          <p:attrName>ppt_y</p:attrName>
                                        </p:attrNameLst>
                                      </p:cBhvr>
                                      <p:rCtr x="728" y="1952"/>
                                    </p:animMotion>
                                  </p:childTnLst>
                                </p:cTn>
                              </p:par>
                              <p:par>
                                <p:cTn id="24" presetID="6" presetClass="emph" presetSubtype="0" accel="27273" decel="72727" fill="hold" nodeType="withEffect">
                                  <p:stCondLst>
                                    <p:cond delay="1100"/>
                                  </p:stCondLst>
                                  <p:childTnLst>
                                    <p:animScale>
                                      <p:cBhvr>
                                        <p:cTn id="25" dur="1100" fill="hold"/>
                                        <p:tgtEl>
                                          <p:spTgt spid="3"/>
                                        </p:tgtEl>
                                      </p:cBhvr>
                                      <p:by x="105000" y="105000"/>
                                    </p:animScale>
                                  </p:childTnLst>
                                </p:cTn>
                              </p:par>
                              <p:par>
                                <p:cTn id="26" presetID="1" presetClass="exit" presetSubtype="0" fill="hold" nodeType="withEffect">
                                  <p:stCondLst>
                                    <p:cond delay="80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xit" presetSubtype="0" fill="hold" nodeType="withEffect">
                                  <p:stCondLst>
                                    <p:cond delay="80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2" grpId="0"/>
      <p:bldP spid="2" grpId="1"/>
      <p:bldP spid="2" grpId="2"/>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29591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890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132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3156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776227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026460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903805"/>
          </a:xfrm>
        </p:spPr>
        <p:txBody>
          <a:bodyPr/>
          <a:lstStyle>
            <a:lvl1pPr marL="469536" marR="0" indent="-469536" algn="l" defTabSz="932559" rtl="0" eaLnBrk="1" fontAlgn="auto" latinLnBrk="0" hangingPunct="1">
              <a:lnSpc>
                <a:spcPct val="90000"/>
              </a:lnSpc>
              <a:spcBef>
                <a:spcPct val="20000"/>
              </a:spcBef>
              <a:spcAft>
                <a:spcPts val="0"/>
              </a:spcAft>
              <a:buClrTx/>
              <a:buSzPct val="100000"/>
              <a:buFontTx/>
              <a:buBlip>
                <a:blip r:embed="rId2"/>
              </a:buBlip>
              <a:tabLst/>
              <a:defRPr/>
            </a:lvl1pPr>
            <a:lvl2pPr marL="872691" marR="0" indent="-403154" algn="l" defTabSz="932559" rtl="0" eaLnBrk="1" fontAlgn="auto" latinLnBrk="0" hangingPunct="1">
              <a:lnSpc>
                <a:spcPct val="90000"/>
              </a:lnSpc>
              <a:spcBef>
                <a:spcPct val="20000"/>
              </a:spcBef>
              <a:spcAft>
                <a:spcPts val="0"/>
              </a:spcAft>
              <a:buClrTx/>
              <a:buSzPct val="100000"/>
              <a:buFontTx/>
              <a:buBlip>
                <a:blip r:embed="rId2"/>
              </a:buBlip>
              <a:tabLst/>
              <a:defRPr/>
            </a:lvl2pPr>
            <a:lvl3pPr marL="1283940" marR="0" indent="-411249" algn="l" defTabSz="932559" rtl="0" eaLnBrk="1" fontAlgn="auto" latinLnBrk="0" hangingPunct="1">
              <a:lnSpc>
                <a:spcPct val="90000"/>
              </a:lnSpc>
              <a:spcBef>
                <a:spcPct val="20000"/>
              </a:spcBef>
              <a:spcAft>
                <a:spcPts val="0"/>
              </a:spcAft>
              <a:buClrTx/>
              <a:buSzPct val="100000"/>
              <a:buFontTx/>
              <a:buBlip>
                <a:blip r:embed="rId2"/>
              </a:buBlip>
              <a:tabLst/>
              <a:defRPr/>
            </a:lvl3pPr>
            <a:lvl4pPr marL="1636902" marR="0" indent="-352962" algn="l" defTabSz="932559" rtl="0" eaLnBrk="1" fontAlgn="auto" latinLnBrk="0" hangingPunct="1">
              <a:lnSpc>
                <a:spcPct val="90000"/>
              </a:lnSpc>
              <a:spcBef>
                <a:spcPct val="20000"/>
              </a:spcBef>
              <a:spcAft>
                <a:spcPts val="0"/>
              </a:spcAft>
              <a:buClrTx/>
              <a:buSzPct val="100000"/>
              <a:buFontTx/>
              <a:buBlip>
                <a:blip r:embed="rId2"/>
              </a:buBlip>
              <a:tabLst/>
              <a:defRPr/>
            </a:lvl4pPr>
            <a:lvl5pPr marL="1980149" marR="0" indent="-343247" algn="l" defTabSz="932559" rtl="0" eaLnBrk="1" fontAlgn="auto" latinLnBrk="0" hangingPunct="1">
              <a:lnSpc>
                <a:spcPct val="90000"/>
              </a:lnSpc>
              <a:spcBef>
                <a:spcPct val="20000"/>
              </a:spcBef>
              <a:spcAft>
                <a:spcPts val="0"/>
              </a:spcAft>
              <a:buClrTx/>
              <a:buSzPct val="100000"/>
              <a:buFontTx/>
              <a:buBlip>
                <a:blip r:embed="rId2"/>
              </a:buBlip>
              <a:tabLst/>
              <a:defRPr/>
            </a:lvl5pPr>
          </a:lstStyle>
          <a:p>
            <a:pPr marL="469536" marR="0" lvl="0" indent="-469536" algn="l" defTabSz="932559" rtl="0" eaLnBrk="1" fontAlgn="auto" latinLnBrk="0" hangingPunct="1">
              <a:lnSpc>
                <a:spcPct val="90000"/>
              </a:lnSpc>
              <a:spcBef>
                <a:spcPct val="20000"/>
              </a:spcBef>
              <a:spcAft>
                <a:spcPts val="0"/>
              </a:spcAft>
              <a:buClrTx/>
              <a:buSzPct val="100000"/>
              <a:buFontTx/>
              <a:buBlip>
                <a:blip r:embed="rId2"/>
              </a:buBlip>
              <a:tabLst/>
              <a:defRPr/>
            </a:pPr>
            <a:r>
              <a:rPr kumimoji="0" lang="en-US" sz="3264"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Click to edit Master text styles</a:t>
            </a:r>
          </a:p>
          <a:p>
            <a:pPr marL="469536" marR="0" lvl="1" indent="-469536" algn="l" defTabSz="932559" rtl="0" eaLnBrk="1" fontAlgn="auto" latinLnBrk="0" hangingPunct="1">
              <a:lnSpc>
                <a:spcPct val="90000"/>
              </a:lnSpc>
              <a:spcBef>
                <a:spcPct val="20000"/>
              </a:spcBef>
              <a:spcAft>
                <a:spcPts val="0"/>
              </a:spcAft>
              <a:buClrTx/>
              <a:buSzPct val="100000"/>
              <a:buFontTx/>
              <a:buBlip>
                <a:blip r:embed="rId2"/>
              </a:buBlip>
              <a:tabLst/>
              <a:defRPr/>
            </a:pPr>
            <a:r>
              <a:rPr kumimoji="0" lang="en-US" sz="3264"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Second level</a:t>
            </a:r>
          </a:p>
          <a:p>
            <a:pPr marL="469536" marR="0" lvl="2" indent="-469536" algn="l" defTabSz="932559" rtl="0" eaLnBrk="1" fontAlgn="auto" latinLnBrk="0" hangingPunct="1">
              <a:lnSpc>
                <a:spcPct val="90000"/>
              </a:lnSpc>
              <a:spcBef>
                <a:spcPct val="20000"/>
              </a:spcBef>
              <a:spcAft>
                <a:spcPts val="0"/>
              </a:spcAft>
              <a:buClrTx/>
              <a:buSzPct val="100000"/>
              <a:buFontTx/>
              <a:buBlip>
                <a:blip r:embed="rId2"/>
              </a:buBlip>
              <a:tabLst/>
              <a:defRPr/>
            </a:pPr>
            <a:r>
              <a:rPr kumimoji="0" lang="en-US" sz="3264"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Third level</a:t>
            </a:r>
          </a:p>
          <a:p>
            <a:pPr marL="469536" marR="0" lvl="3" indent="-469536" algn="l" defTabSz="932559" rtl="0" eaLnBrk="1" fontAlgn="auto" latinLnBrk="0" hangingPunct="1">
              <a:lnSpc>
                <a:spcPct val="90000"/>
              </a:lnSpc>
              <a:spcBef>
                <a:spcPct val="20000"/>
              </a:spcBef>
              <a:spcAft>
                <a:spcPts val="0"/>
              </a:spcAft>
              <a:buClrTx/>
              <a:buSzPct val="100000"/>
              <a:buFontTx/>
              <a:buBlip>
                <a:blip r:embed="rId2"/>
              </a:buBlip>
              <a:tabLst/>
              <a:defRPr/>
            </a:pPr>
            <a:r>
              <a:rPr kumimoji="0" lang="en-US" sz="3264"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Fourth level</a:t>
            </a:r>
          </a:p>
          <a:p>
            <a:pPr marL="469536" marR="0" lvl="4" indent="-469536" algn="l" defTabSz="932559" rtl="0" eaLnBrk="1" fontAlgn="auto" latinLnBrk="0" hangingPunct="1">
              <a:lnSpc>
                <a:spcPct val="90000"/>
              </a:lnSpc>
              <a:spcBef>
                <a:spcPct val="20000"/>
              </a:spcBef>
              <a:spcAft>
                <a:spcPts val="0"/>
              </a:spcAft>
              <a:buClrTx/>
              <a:buSzPct val="100000"/>
              <a:buFontTx/>
              <a:buBlip>
                <a:blip r:embed="rId2"/>
              </a:buBlip>
              <a:tabLst/>
              <a:defRPr/>
            </a:pPr>
            <a:r>
              <a:rPr kumimoji="0" lang="en-US" sz="3264"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Fifth level</a:t>
            </a:r>
            <a:endParaRPr kumimoji="0" lang="en-US" sz="2040" b="0" i="0" u="none" strike="noStrike" kern="1200" cap="none" spc="0" normalizeH="0" baseline="0" noProof="0" dirty="0">
              <a:ln>
                <a:noFill/>
              </a:ln>
              <a:gradFill>
                <a:gsLst>
                  <a:gs pos="0">
                    <a:srgbClr val="FFFFFF"/>
                  </a:gs>
                  <a:gs pos="86000">
                    <a:srgbClr val="FFFFFF"/>
                  </a:gs>
                </a:gsLst>
                <a:lin ang="5400000" scaled="0"/>
              </a:gradFill>
              <a:effectLst/>
              <a:uLnTx/>
              <a:uFillTx/>
              <a:latin typeface="+mn-lt"/>
              <a:ea typeface="+mn-ea"/>
              <a:cs typeface="+mn-cs"/>
            </a:endParaRPr>
          </a:p>
        </p:txBody>
      </p:sp>
    </p:spTree>
    <p:extLst>
      <p:ext uri="{BB962C8B-B14F-4D97-AF65-F5344CB8AC3E}">
        <p14:creationId xmlns:p14="http://schemas.microsoft.com/office/powerpoint/2010/main" val="371909823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lumMod val="50000"/>
                      </a:schemeClr>
                    </a:gs>
                    <a:gs pos="0">
                      <a:schemeClr val="tx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100000">
                      <a:schemeClr val="tx1">
                        <a:lumMod val="50000"/>
                      </a:schemeClr>
                    </a:gs>
                    <a:gs pos="0">
                      <a:schemeClr val="tx1">
                        <a:lumMod val="50000"/>
                      </a:schemeClr>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6" r:id="rId1"/>
    <p:sldLayoutId id="2147484188" r:id="rId2"/>
    <p:sldLayoutId id="2147484105" r:id="rId3"/>
    <p:sldLayoutId id="2147484182" r:id="rId4"/>
    <p:sldLayoutId id="2147484130" r:id="rId5"/>
    <p:sldLayoutId id="2147484101" r:id="rId6"/>
    <p:sldLayoutId id="2147484102" r:id="rId7"/>
    <p:sldLayoutId id="2147484087" r:id="rId8"/>
    <p:sldLayoutId id="2147484098" r:id="rId9"/>
    <p:sldLayoutId id="2147484086" r:id="rId10"/>
    <p:sldLayoutId id="2147484107" r:id="rId11"/>
    <p:sldLayoutId id="2147484099"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327195"/>
      </p:ext>
    </p:extLst>
  </p:cSld>
  <p:clrMap bg1="lt1" tx1="dk1" bg2="lt2" tx2="dk2" accent1="accent1" accent2="accent2" accent3="accent3" accent4="accent4" accent5="accent5" accent6="accent6" hlink="hlink" folHlink="folHlink"/>
  <p:sldLayoutIdLst>
    <p:sldLayoutId id="2147484190" r:id="rId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327324"/>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71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lstStyle/>
          <a:p>
            <a:r>
              <a:rPr lang="en-US" dirty="0">
                <a:solidFill>
                  <a:schemeClr val="accent5"/>
                </a:solidFill>
              </a:rPr>
              <a:t>eReconcile</a:t>
            </a:r>
          </a:p>
          <a:p>
            <a:pPr lvl="1"/>
            <a:r>
              <a:rPr lang="en-US" sz="3900" dirty="0">
                <a:solidFill>
                  <a:schemeClr val="accent5"/>
                </a:solidFill>
                <a:latin typeface="+mj-lt"/>
              </a:rPr>
              <a:t>Add BAI format support</a:t>
            </a:r>
          </a:p>
          <a:p>
            <a:r>
              <a:rPr lang="en-US" dirty="0">
                <a:solidFill>
                  <a:schemeClr val="accent5"/>
                </a:solidFill>
              </a:rPr>
              <a:t>Encumbrance Management</a:t>
            </a:r>
          </a:p>
          <a:p>
            <a:pPr lvl="1"/>
            <a:r>
              <a:rPr lang="en-US" sz="3900" dirty="0">
                <a:solidFill>
                  <a:schemeClr val="accent5"/>
                </a:solidFill>
                <a:latin typeface="+mj-lt"/>
              </a:rPr>
              <a:t>Integrate </a:t>
            </a:r>
            <a:r>
              <a:rPr lang="en-US" sz="3900" dirty="0" smtClean="0">
                <a:solidFill>
                  <a:schemeClr val="accent5"/>
                </a:solidFill>
                <a:latin typeface="+mj-lt"/>
              </a:rPr>
              <a:t>encumbrance </a:t>
            </a:r>
            <a:r>
              <a:rPr lang="en-US" sz="3900" dirty="0">
                <a:solidFill>
                  <a:schemeClr val="accent5"/>
                </a:solidFill>
                <a:latin typeface="+mj-lt"/>
              </a:rPr>
              <a:t>with GL </a:t>
            </a:r>
            <a:r>
              <a:rPr lang="en-US" sz="3900" dirty="0" smtClean="0">
                <a:solidFill>
                  <a:schemeClr val="accent5"/>
                </a:solidFill>
                <a:latin typeface="+mj-lt"/>
              </a:rPr>
              <a:t>journal entry</a:t>
            </a:r>
            <a:endParaRPr lang="en-US" sz="3900" dirty="0">
              <a:solidFill>
                <a:schemeClr val="accent5"/>
              </a:solidFill>
              <a:latin typeface="+mj-lt"/>
            </a:endParaRPr>
          </a:p>
          <a:p>
            <a:pPr lvl="1"/>
            <a:r>
              <a:rPr lang="en-US" sz="3900" dirty="0">
                <a:solidFill>
                  <a:schemeClr val="accent5"/>
                </a:solidFill>
                <a:latin typeface="+mj-lt"/>
              </a:rPr>
              <a:t>Assign </a:t>
            </a:r>
            <a:r>
              <a:rPr lang="en-US" sz="3900" dirty="0" smtClean="0">
                <a:solidFill>
                  <a:schemeClr val="accent5"/>
                </a:solidFill>
                <a:latin typeface="+mj-lt"/>
              </a:rPr>
              <a:t>multiple </a:t>
            </a:r>
            <a:r>
              <a:rPr lang="en-US" sz="3900" dirty="0">
                <a:solidFill>
                  <a:schemeClr val="accent5"/>
                </a:solidFill>
                <a:latin typeface="+mj-lt"/>
              </a:rPr>
              <a:t>GL </a:t>
            </a:r>
            <a:r>
              <a:rPr lang="en-US" sz="3900" dirty="0" smtClean="0">
                <a:solidFill>
                  <a:schemeClr val="accent5"/>
                </a:solidFill>
                <a:latin typeface="+mj-lt"/>
              </a:rPr>
              <a:t>budgets </a:t>
            </a:r>
            <a:r>
              <a:rPr lang="en-US" sz="3900" dirty="0">
                <a:solidFill>
                  <a:schemeClr val="accent5"/>
                </a:solidFill>
                <a:latin typeface="+mj-lt"/>
              </a:rPr>
              <a:t>for </a:t>
            </a:r>
            <a:r>
              <a:rPr lang="en-US" sz="3900" dirty="0" smtClean="0">
                <a:solidFill>
                  <a:schemeClr val="accent5"/>
                </a:solidFill>
                <a:latin typeface="+mj-lt"/>
              </a:rPr>
              <a:t>encumbrance </a:t>
            </a:r>
            <a:r>
              <a:rPr lang="en-US" sz="3900" dirty="0">
                <a:solidFill>
                  <a:schemeClr val="accent5"/>
                </a:solidFill>
                <a:latin typeface="+mj-lt"/>
              </a:rPr>
              <a:t>validation</a:t>
            </a:r>
          </a:p>
          <a:p>
            <a:pPr lvl="1"/>
            <a:r>
              <a:rPr lang="en-US" sz="3900" dirty="0">
                <a:solidFill>
                  <a:schemeClr val="accent5"/>
                </a:solidFill>
                <a:latin typeface="+mj-lt"/>
              </a:rPr>
              <a:t>Receipt </a:t>
            </a:r>
            <a:r>
              <a:rPr lang="en-US" sz="3900" dirty="0" smtClean="0">
                <a:solidFill>
                  <a:schemeClr val="accent5"/>
                </a:solidFill>
                <a:latin typeface="+mj-lt"/>
              </a:rPr>
              <a:t>cost difference notification</a:t>
            </a:r>
            <a:endParaRPr lang="en-US" sz="3900" dirty="0">
              <a:solidFill>
                <a:schemeClr val="accent5"/>
              </a:solidFill>
              <a:latin typeface="+mj-lt"/>
            </a:endParaRPr>
          </a:p>
          <a:p>
            <a:endParaRPr lang="en-US" dirty="0">
              <a:solidFill>
                <a:schemeClr val="accent5"/>
              </a:solidFill>
            </a:endParaRPr>
          </a:p>
        </p:txBody>
      </p:sp>
      <p:sp>
        <p:nvSpPr>
          <p:cNvPr id="2" name="Title 1"/>
          <p:cNvSpPr>
            <a:spLocks noGrp="1"/>
          </p:cNvSpPr>
          <p:nvPr>
            <p:ph type="title"/>
          </p:nvPr>
        </p:nvSpPr>
        <p:spPr/>
        <p:txBody>
          <a:bodyPr/>
          <a:lstStyle/>
          <a:p>
            <a:r>
              <a:rPr lang="en-US" dirty="0" smtClean="0">
                <a:solidFill>
                  <a:schemeClr val="accent5"/>
                </a:solidFill>
              </a:rPr>
              <a:t>Other financials</a:t>
            </a:r>
            <a:endParaRPr lang="en-US" dirty="0">
              <a:solidFill>
                <a:schemeClr val="accent5"/>
              </a:solidFill>
            </a:endParaRPr>
          </a:p>
        </p:txBody>
      </p:sp>
    </p:spTree>
    <p:extLst>
      <p:ext uri="{BB962C8B-B14F-4D97-AF65-F5344CB8AC3E}">
        <p14:creationId xmlns:p14="http://schemas.microsoft.com/office/powerpoint/2010/main" val="1815786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fontScale="85000" lnSpcReduction="20000"/>
          </a:bodyPr>
          <a:lstStyle/>
          <a:p>
            <a:r>
              <a:rPr lang="en-US" dirty="0" smtClean="0">
                <a:solidFill>
                  <a:schemeClr val="tx2"/>
                </a:solidFill>
              </a:rPr>
              <a:t>Void check returns applied credit documents</a:t>
            </a:r>
          </a:p>
          <a:p>
            <a:r>
              <a:rPr lang="en-US" dirty="0" smtClean="0">
                <a:solidFill>
                  <a:schemeClr val="tx2"/>
                </a:solidFill>
              </a:rPr>
              <a:t>Vendor’s credit card invoice automatically voided when credit card payment voided</a:t>
            </a:r>
          </a:p>
          <a:p>
            <a:r>
              <a:rPr lang="en-US" dirty="0" smtClean="0">
                <a:solidFill>
                  <a:schemeClr val="tx2"/>
                </a:solidFill>
              </a:rPr>
              <a:t>Settlement date added to EFT payment</a:t>
            </a:r>
          </a:p>
          <a:p>
            <a:r>
              <a:rPr lang="en-US" dirty="0" smtClean="0">
                <a:solidFill>
                  <a:schemeClr val="tx2"/>
                </a:solidFill>
              </a:rPr>
              <a:t>EFT length and delimitation options</a:t>
            </a:r>
          </a:p>
          <a:p>
            <a:r>
              <a:rPr lang="en-US" dirty="0">
                <a:solidFill>
                  <a:schemeClr val="tx2"/>
                </a:solidFill>
              </a:rPr>
              <a:t>Edit </a:t>
            </a:r>
            <a:r>
              <a:rPr lang="en-US" dirty="0" smtClean="0">
                <a:solidFill>
                  <a:schemeClr val="tx2"/>
                </a:solidFill>
              </a:rPr>
              <a:t>remit to address</a:t>
            </a:r>
          </a:p>
          <a:p>
            <a:r>
              <a:rPr lang="en-US" dirty="0" smtClean="0">
                <a:solidFill>
                  <a:schemeClr val="tx2"/>
                </a:solidFill>
              </a:rPr>
              <a:t>Change non-1099 vendor and transactions</a:t>
            </a:r>
          </a:p>
          <a:p>
            <a:r>
              <a:rPr lang="en-US" dirty="0" smtClean="0">
                <a:solidFill>
                  <a:schemeClr val="tx2"/>
                </a:solidFill>
              </a:rPr>
              <a:t>Edit 1099 transactions</a:t>
            </a:r>
            <a:endParaRPr lang="en-US" dirty="0">
              <a:solidFill>
                <a:schemeClr val="tx2"/>
              </a:solidFill>
            </a:endParaRPr>
          </a:p>
          <a:p>
            <a:r>
              <a:rPr lang="en-US" dirty="0">
                <a:solidFill>
                  <a:schemeClr val="tx2"/>
                </a:solidFill>
              </a:rPr>
              <a:t>PM </a:t>
            </a:r>
            <a:r>
              <a:rPr lang="en-US" dirty="0" smtClean="0">
                <a:solidFill>
                  <a:schemeClr val="tx2"/>
                </a:solidFill>
              </a:rPr>
              <a:t>reprint checks </a:t>
            </a:r>
            <a:r>
              <a:rPr lang="en-US" dirty="0">
                <a:solidFill>
                  <a:schemeClr val="tx2"/>
                </a:solidFill>
              </a:rPr>
              <a:t>and </a:t>
            </a:r>
            <a:r>
              <a:rPr lang="en-US" dirty="0" smtClean="0">
                <a:solidFill>
                  <a:schemeClr val="tx2"/>
                </a:solidFill>
              </a:rPr>
              <a:t>remittance forms</a:t>
            </a:r>
            <a:endParaRPr lang="en-US" dirty="0">
              <a:solidFill>
                <a:schemeClr val="tx2"/>
              </a:solidFill>
            </a:endParaRPr>
          </a:p>
          <a:p>
            <a:r>
              <a:rPr lang="en-US" dirty="0" smtClean="0">
                <a:solidFill>
                  <a:schemeClr val="tx2"/>
                </a:solidFill>
              </a:rPr>
              <a:t>Print 1096 form </a:t>
            </a:r>
          </a:p>
          <a:p>
            <a:r>
              <a:rPr lang="en-US" dirty="0">
                <a:solidFill>
                  <a:schemeClr val="tx2"/>
                </a:solidFill>
              </a:rPr>
              <a:t>Save </a:t>
            </a:r>
            <a:r>
              <a:rPr lang="en-US" dirty="0" smtClean="0">
                <a:solidFill>
                  <a:schemeClr val="tx2"/>
                </a:solidFill>
              </a:rPr>
              <a:t>default </a:t>
            </a:r>
            <a:r>
              <a:rPr lang="en-US" dirty="0">
                <a:solidFill>
                  <a:schemeClr val="tx2"/>
                </a:solidFill>
              </a:rPr>
              <a:t>sort order for v</a:t>
            </a:r>
            <a:r>
              <a:rPr lang="en-US" dirty="0" smtClean="0">
                <a:solidFill>
                  <a:schemeClr val="tx2"/>
                </a:solidFill>
              </a:rPr>
              <a:t>endor lookups</a:t>
            </a:r>
            <a:endParaRPr lang="en-US" dirty="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Payables management</a:t>
            </a:r>
            <a:endParaRPr lang="en-US" dirty="0">
              <a:solidFill>
                <a:schemeClr val="tx2"/>
              </a:solidFill>
            </a:endParaRPr>
          </a:p>
        </p:txBody>
      </p:sp>
    </p:spTree>
    <p:extLst>
      <p:ext uri="{BB962C8B-B14F-4D97-AF65-F5344CB8AC3E}">
        <p14:creationId xmlns:p14="http://schemas.microsoft.com/office/powerpoint/2010/main" val="56944740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lstStyle/>
          <a:p>
            <a:r>
              <a:rPr lang="en-US" dirty="0" smtClean="0">
                <a:solidFill>
                  <a:schemeClr val="accent5"/>
                </a:solidFill>
              </a:rPr>
              <a:t>Rename user-defined fields for customer address</a:t>
            </a:r>
          </a:p>
          <a:p>
            <a:r>
              <a:rPr lang="en-US" dirty="0" smtClean="0">
                <a:solidFill>
                  <a:schemeClr val="accent5"/>
                </a:solidFill>
              </a:rPr>
              <a:t>Multi-currency apply in cash entry</a:t>
            </a:r>
          </a:p>
          <a:p>
            <a:r>
              <a:rPr lang="en-US" dirty="0" smtClean="0">
                <a:solidFill>
                  <a:schemeClr val="accent5"/>
                </a:solidFill>
              </a:rPr>
              <a:t>Email RM statements using Word templates</a:t>
            </a:r>
          </a:p>
          <a:p>
            <a:r>
              <a:rPr lang="en-US" dirty="0" smtClean="0">
                <a:solidFill>
                  <a:schemeClr val="accent5"/>
                </a:solidFill>
              </a:rPr>
              <a:t>Save default sort order for customer lookups</a:t>
            </a:r>
          </a:p>
          <a:p>
            <a:endParaRPr lang="en-US" dirty="0" smtClean="0">
              <a:solidFill>
                <a:schemeClr val="accent5"/>
              </a:solidFill>
            </a:endParaRPr>
          </a:p>
          <a:p>
            <a:endParaRPr lang="en-US" dirty="0">
              <a:solidFill>
                <a:schemeClr val="accent5"/>
              </a:solidFill>
            </a:endParaRPr>
          </a:p>
        </p:txBody>
      </p:sp>
      <p:sp>
        <p:nvSpPr>
          <p:cNvPr id="2" name="Title 1"/>
          <p:cNvSpPr>
            <a:spLocks noGrp="1"/>
          </p:cNvSpPr>
          <p:nvPr>
            <p:ph type="title"/>
          </p:nvPr>
        </p:nvSpPr>
        <p:spPr/>
        <p:txBody>
          <a:bodyPr/>
          <a:lstStyle/>
          <a:p>
            <a:r>
              <a:rPr lang="en-US" dirty="0" smtClean="0">
                <a:solidFill>
                  <a:schemeClr val="accent5"/>
                </a:solidFill>
              </a:rPr>
              <a:t>Receivables management</a:t>
            </a:r>
            <a:endParaRPr lang="en-US" dirty="0">
              <a:solidFill>
                <a:schemeClr val="accent5"/>
              </a:solidFill>
            </a:endParaRPr>
          </a:p>
        </p:txBody>
      </p:sp>
    </p:spTree>
    <p:extLst>
      <p:ext uri="{BB962C8B-B14F-4D97-AF65-F5344CB8AC3E}">
        <p14:creationId xmlns:p14="http://schemas.microsoft.com/office/powerpoint/2010/main" val="2913745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2539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a:bodyPr>
          <a:lstStyle/>
          <a:p>
            <a:r>
              <a:rPr lang="en-US" dirty="0">
                <a:solidFill>
                  <a:schemeClr val="tx2"/>
                </a:solidFill>
              </a:rPr>
              <a:t>Reason </a:t>
            </a:r>
            <a:r>
              <a:rPr lang="en-US" dirty="0" smtClean="0">
                <a:solidFill>
                  <a:schemeClr val="tx2"/>
                </a:solidFill>
              </a:rPr>
              <a:t>codes </a:t>
            </a:r>
            <a:r>
              <a:rPr lang="en-US" dirty="0">
                <a:solidFill>
                  <a:schemeClr val="tx2"/>
                </a:solidFill>
              </a:rPr>
              <a:t>for stock movements/adjustments</a:t>
            </a:r>
          </a:p>
          <a:p>
            <a:r>
              <a:rPr lang="en-US" dirty="0">
                <a:solidFill>
                  <a:schemeClr val="tx2"/>
                </a:solidFill>
              </a:rPr>
              <a:t>Bin </a:t>
            </a:r>
            <a:r>
              <a:rPr lang="en-US" dirty="0" smtClean="0">
                <a:solidFill>
                  <a:schemeClr val="tx2"/>
                </a:solidFill>
              </a:rPr>
              <a:t>transfer history</a:t>
            </a:r>
            <a:endParaRPr lang="en-US" dirty="0">
              <a:solidFill>
                <a:schemeClr val="tx2"/>
              </a:solidFill>
            </a:endParaRPr>
          </a:p>
          <a:p>
            <a:r>
              <a:rPr lang="en-US" dirty="0" smtClean="0">
                <a:solidFill>
                  <a:schemeClr val="tx2"/>
                </a:solidFill>
              </a:rPr>
              <a:t>Inactivate </a:t>
            </a:r>
            <a:r>
              <a:rPr lang="en-US" dirty="0">
                <a:solidFill>
                  <a:schemeClr val="tx2"/>
                </a:solidFill>
              </a:rPr>
              <a:t>a </a:t>
            </a:r>
            <a:r>
              <a:rPr lang="en-US" dirty="0" smtClean="0">
                <a:solidFill>
                  <a:schemeClr val="tx2"/>
                </a:solidFill>
              </a:rPr>
              <a:t>site or item-site</a:t>
            </a:r>
            <a:endParaRPr lang="en-US" dirty="0">
              <a:solidFill>
                <a:schemeClr val="tx2"/>
              </a:solidFill>
            </a:endParaRPr>
          </a:p>
          <a:p>
            <a:r>
              <a:rPr lang="en-US" dirty="0" smtClean="0">
                <a:solidFill>
                  <a:schemeClr val="tx2"/>
                </a:solidFill>
              </a:rPr>
              <a:t>Inactive item</a:t>
            </a:r>
            <a:endParaRPr lang="en-US" dirty="0">
              <a:solidFill>
                <a:schemeClr val="tx2"/>
              </a:solidFill>
            </a:endParaRPr>
          </a:p>
          <a:p>
            <a:r>
              <a:rPr lang="en-US" dirty="0">
                <a:solidFill>
                  <a:schemeClr val="tx2"/>
                </a:solidFill>
              </a:rPr>
              <a:t>Multi-Serial </a:t>
            </a:r>
            <a:r>
              <a:rPr lang="en-US" dirty="0" smtClean="0">
                <a:solidFill>
                  <a:schemeClr val="tx2"/>
                </a:solidFill>
              </a:rPr>
              <a:t>number </a:t>
            </a:r>
            <a:r>
              <a:rPr lang="en-US" dirty="0">
                <a:solidFill>
                  <a:schemeClr val="tx2"/>
                </a:solidFill>
              </a:rPr>
              <a:t>select</a:t>
            </a:r>
          </a:p>
          <a:p>
            <a:r>
              <a:rPr lang="en-US" dirty="0" smtClean="0">
                <a:solidFill>
                  <a:schemeClr val="tx2"/>
                </a:solidFill>
              </a:rPr>
              <a:t>Item standard cost </a:t>
            </a:r>
            <a:r>
              <a:rPr lang="en-US" dirty="0">
                <a:solidFill>
                  <a:schemeClr val="tx2"/>
                </a:solidFill>
              </a:rPr>
              <a:t>adjustment post to GL</a:t>
            </a:r>
          </a:p>
          <a:p>
            <a:pPr marL="0" indent="0">
              <a:buNone/>
            </a:pPr>
            <a:endParaRPr lang="en-US"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Inventory</a:t>
            </a:r>
            <a:endParaRPr lang="en-US" dirty="0">
              <a:solidFill>
                <a:schemeClr val="tx2"/>
              </a:solidFill>
            </a:endParaRPr>
          </a:p>
        </p:txBody>
      </p:sp>
    </p:spTree>
    <p:extLst>
      <p:ext uri="{BB962C8B-B14F-4D97-AF65-F5344CB8AC3E}">
        <p14:creationId xmlns:p14="http://schemas.microsoft.com/office/powerpoint/2010/main" val="11978483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a:bodyPr>
          <a:lstStyle/>
          <a:p>
            <a:r>
              <a:rPr lang="en-US" dirty="0">
                <a:solidFill>
                  <a:schemeClr val="accent5"/>
                </a:solidFill>
              </a:rPr>
              <a:t>Integrate AA with POP </a:t>
            </a:r>
            <a:r>
              <a:rPr lang="en-US" dirty="0" smtClean="0">
                <a:solidFill>
                  <a:schemeClr val="accent5"/>
                </a:solidFill>
              </a:rPr>
              <a:t>copy</a:t>
            </a:r>
            <a:endParaRPr lang="en-US" dirty="0">
              <a:solidFill>
                <a:schemeClr val="accent5"/>
              </a:solidFill>
            </a:endParaRPr>
          </a:p>
          <a:p>
            <a:r>
              <a:rPr lang="en-US" dirty="0" smtClean="0">
                <a:solidFill>
                  <a:schemeClr val="accent5"/>
                </a:solidFill>
              </a:rPr>
              <a:t>Document attachment</a:t>
            </a:r>
          </a:p>
          <a:p>
            <a:r>
              <a:rPr lang="en-US" dirty="0" smtClean="0">
                <a:solidFill>
                  <a:schemeClr val="accent5"/>
                </a:solidFill>
              </a:rPr>
              <a:t>Prepayments </a:t>
            </a:r>
            <a:r>
              <a:rPr lang="en-US" dirty="0">
                <a:solidFill>
                  <a:schemeClr val="accent5"/>
                </a:solidFill>
              </a:rPr>
              <a:t>on a </a:t>
            </a:r>
            <a:r>
              <a:rPr lang="en-US" dirty="0" smtClean="0">
                <a:solidFill>
                  <a:schemeClr val="accent5"/>
                </a:solidFill>
              </a:rPr>
              <a:t>purchase order</a:t>
            </a:r>
            <a:endParaRPr lang="en-US" dirty="0">
              <a:solidFill>
                <a:schemeClr val="accent5"/>
              </a:solidFill>
            </a:endParaRPr>
          </a:p>
          <a:p>
            <a:r>
              <a:rPr lang="en-US" dirty="0" smtClean="0">
                <a:solidFill>
                  <a:schemeClr val="accent5"/>
                </a:solidFill>
              </a:rPr>
              <a:t>PO tolerance handling</a:t>
            </a:r>
          </a:p>
          <a:p>
            <a:r>
              <a:rPr lang="en-US" dirty="0">
                <a:solidFill>
                  <a:schemeClr val="accent5"/>
                </a:solidFill>
              </a:rPr>
              <a:t>Prevent PO close prior to </a:t>
            </a:r>
            <a:r>
              <a:rPr lang="en-US" dirty="0" smtClean="0">
                <a:solidFill>
                  <a:schemeClr val="accent5"/>
                </a:solidFill>
              </a:rPr>
              <a:t>invoice match</a:t>
            </a:r>
            <a:endParaRPr lang="en-US" dirty="0">
              <a:solidFill>
                <a:schemeClr val="accent5"/>
              </a:solidFill>
            </a:endParaRPr>
          </a:p>
          <a:p>
            <a:r>
              <a:rPr lang="en-US" dirty="0" smtClean="0">
                <a:solidFill>
                  <a:schemeClr val="accent5"/>
                </a:solidFill>
              </a:rPr>
              <a:t>Track serial numbers or lot numbers for drop ship items</a:t>
            </a:r>
          </a:p>
        </p:txBody>
      </p:sp>
      <p:sp>
        <p:nvSpPr>
          <p:cNvPr id="2" name="Title 1"/>
          <p:cNvSpPr>
            <a:spLocks noGrp="1"/>
          </p:cNvSpPr>
          <p:nvPr>
            <p:ph type="title"/>
          </p:nvPr>
        </p:nvSpPr>
        <p:spPr/>
        <p:txBody>
          <a:bodyPr/>
          <a:lstStyle/>
          <a:p>
            <a:r>
              <a:rPr lang="en-US" dirty="0" smtClean="0">
                <a:solidFill>
                  <a:schemeClr val="accent5"/>
                </a:solidFill>
                <a:latin typeface="Segoe" pitchFamily="34" charset="0"/>
              </a:rPr>
              <a:t>Purchase order processing</a:t>
            </a:r>
            <a:endParaRPr lang="en-US" dirty="0">
              <a:solidFill>
                <a:schemeClr val="accent5"/>
              </a:solidFill>
              <a:latin typeface="Segoe" pitchFamily="34" charset="0"/>
            </a:endParaRPr>
          </a:p>
        </p:txBody>
      </p:sp>
    </p:spTree>
    <p:extLst>
      <p:ext uri="{BB962C8B-B14F-4D97-AF65-F5344CB8AC3E}">
        <p14:creationId xmlns:p14="http://schemas.microsoft.com/office/powerpoint/2010/main" val="30145328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a:bodyPr>
          <a:lstStyle/>
          <a:p>
            <a:r>
              <a:rPr lang="en-US" dirty="0">
                <a:solidFill>
                  <a:schemeClr val="tx2"/>
                </a:solidFill>
              </a:rPr>
              <a:t>Integrate AA with SOP copy</a:t>
            </a:r>
          </a:p>
          <a:p>
            <a:r>
              <a:rPr lang="en-US" dirty="0">
                <a:solidFill>
                  <a:schemeClr val="tx2"/>
                </a:solidFill>
              </a:rPr>
              <a:t>Ship to </a:t>
            </a:r>
            <a:r>
              <a:rPr lang="en-US" dirty="0" smtClean="0">
                <a:solidFill>
                  <a:schemeClr val="tx2"/>
                </a:solidFill>
              </a:rPr>
              <a:t>address </a:t>
            </a:r>
            <a:r>
              <a:rPr lang="en-US" dirty="0">
                <a:solidFill>
                  <a:schemeClr val="tx2"/>
                </a:solidFill>
              </a:rPr>
              <a:t>has different </a:t>
            </a:r>
            <a:r>
              <a:rPr lang="en-US" dirty="0" smtClean="0">
                <a:solidFill>
                  <a:schemeClr val="tx2"/>
                </a:solidFill>
              </a:rPr>
              <a:t>company name</a:t>
            </a:r>
            <a:endParaRPr lang="en-US" dirty="0">
              <a:solidFill>
                <a:schemeClr val="tx2"/>
              </a:solidFill>
            </a:endParaRPr>
          </a:p>
          <a:p>
            <a:r>
              <a:rPr lang="en-US" dirty="0" smtClean="0">
                <a:solidFill>
                  <a:schemeClr val="tx2"/>
                </a:solidFill>
              </a:rPr>
              <a:t>Link items </a:t>
            </a:r>
            <a:r>
              <a:rPr lang="en-US" dirty="0">
                <a:solidFill>
                  <a:schemeClr val="tx2"/>
                </a:solidFill>
              </a:rPr>
              <a:t>for suggestions on </a:t>
            </a:r>
            <a:r>
              <a:rPr lang="en-US" dirty="0" smtClean="0">
                <a:solidFill>
                  <a:schemeClr val="tx2"/>
                </a:solidFill>
              </a:rPr>
              <a:t>sales</a:t>
            </a:r>
            <a:endParaRPr lang="en-US" dirty="0">
              <a:solidFill>
                <a:schemeClr val="tx2"/>
              </a:solidFill>
            </a:endParaRPr>
          </a:p>
          <a:p>
            <a:r>
              <a:rPr lang="en-US" dirty="0">
                <a:solidFill>
                  <a:schemeClr val="tx2"/>
                </a:solidFill>
              </a:rPr>
              <a:t>Additional Word </a:t>
            </a:r>
            <a:r>
              <a:rPr lang="en-US" dirty="0" smtClean="0">
                <a:solidFill>
                  <a:schemeClr val="tx2"/>
                </a:solidFill>
              </a:rPr>
              <a:t>templates </a:t>
            </a:r>
            <a:r>
              <a:rPr lang="en-US" dirty="0">
                <a:solidFill>
                  <a:schemeClr val="tx2"/>
                </a:solidFill>
              </a:rPr>
              <a:t>for SOP</a:t>
            </a:r>
          </a:p>
          <a:p>
            <a:r>
              <a:rPr lang="en-US" dirty="0" smtClean="0">
                <a:solidFill>
                  <a:schemeClr val="tx2"/>
                </a:solidFill>
              </a:rPr>
              <a:t>Consolidated invoicing</a:t>
            </a:r>
            <a:endParaRPr lang="en-US" dirty="0">
              <a:solidFill>
                <a:schemeClr val="tx2"/>
              </a:solidFill>
            </a:endParaRPr>
          </a:p>
        </p:txBody>
      </p:sp>
      <p:sp>
        <p:nvSpPr>
          <p:cNvPr id="2" name="Title 1"/>
          <p:cNvSpPr>
            <a:spLocks noGrp="1"/>
          </p:cNvSpPr>
          <p:nvPr>
            <p:ph type="title"/>
          </p:nvPr>
        </p:nvSpPr>
        <p:spPr/>
        <p:txBody>
          <a:bodyPr>
            <a:normAutofit/>
          </a:bodyPr>
          <a:lstStyle/>
          <a:p>
            <a:r>
              <a:rPr lang="en-US" dirty="0" smtClean="0">
                <a:solidFill>
                  <a:schemeClr val="tx2"/>
                </a:solidFill>
              </a:rPr>
              <a:t>Sales order processing</a:t>
            </a:r>
            <a:endParaRPr lang="en-US" dirty="0">
              <a:solidFill>
                <a:schemeClr val="tx2"/>
              </a:solidFill>
            </a:endParaRPr>
          </a:p>
        </p:txBody>
      </p:sp>
    </p:spTree>
    <p:extLst>
      <p:ext uri="{BB962C8B-B14F-4D97-AF65-F5344CB8AC3E}">
        <p14:creationId xmlns:p14="http://schemas.microsoft.com/office/powerpoint/2010/main" val="6620533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Autofit/>
          </a:bodyPr>
          <a:lstStyle/>
          <a:p>
            <a:r>
              <a:rPr lang="en-US" sz="1900" dirty="0">
                <a:solidFill>
                  <a:schemeClr val="accent5"/>
                </a:solidFill>
                <a:latin typeface="+mn-lt"/>
              </a:rPr>
              <a:t>Field </a:t>
            </a:r>
            <a:r>
              <a:rPr lang="en-US" sz="1900" dirty="0" smtClean="0">
                <a:solidFill>
                  <a:schemeClr val="accent5"/>
                </a:solidFill>
                <a:latin typeface="+mn-lt"/>
              </a:rPr>
              <a:t>service allocations </a:t>
            </a:r>
            <a:r>
              <a:rPr lang="en-US" sz="1900" dirty="0">
                <a:solidFill>
                  <a:schemeClr val="accent5"/>
                </a:solidFill>
                <a:latin typeface="+mn-lt"/>
              </a:rPr>
              <a:t>on the </a:t>
            </a:r>
            <a:r>
              <a:rPr lang="en-US" sz="1900" dirty="0" smtClean="0">
                <a:solidFill>
                  <a:schemeClr val="accent5"/>
                </a:solidFill>
                <a:latin typeface="+mn-lt"/>
              </a:rPr>
              <a:t>item allocation inquiry</a:t>
            </a:r>
            <a:endParaRPr lang="en-US" sz="1900" dirty="0">
              <a:solidFill>
                <a:schemeClr val="accent5"/>
              </a:solidFill>
              <a:latin typeface="+mn-lt"/>
            </a:endParaRPr>
          </a:p>
          <a:p>
            <a:r>
              <a:rPr lang="en-US" sz="1900" dirty="0">
                <a:solidFill>
                  <a:schemeClr val="accent5"/>
                </a:solidFill>
                <a:latin typeface="+mn-lt"/>
              </a:rPr>
              <a:t>Honor </a:t>
            </a:r>
            <a:r>
              <a:rPr lang="en-US" sz="1900" dirty="0" smtClean="0">
                <a:solidFill>
                  <a:schemeClr val="accent5"/>
                </a:solidFill>
                <a:latin typeface="+mn-lt"/>
              </a:rPr>
              <a:t>discontinued item status</a:t>
            </a:r>
            <a:endParaRPr lang="en-US" sz="1900" dirty="0">
              <a:solidFill>
                <a:schemeClr val="accent5"/>
              </a:solidFill>
              <a:latin typeface="+mn-lt"/>
            </a:endParaRPr>
          </a:p>
          <a:p>
            <a:r>
              <a:rPr lang="en-US" sz="1900" dirty="0">
                <a:solidFill>
                  <a:schemeClr val="accent5"/>
                </a:solidFill>
                <a:latin typeface="+mn-lt"/>
              </a:rPr>
              <a:t>Honor </a:t>
            </a:r>
            <a:r>
              <a:rPr lang="en-US" sz="1900" dirty="0" smtClean="0">
                <a:solidFill>
                  <a:schemeClr val="accent5"/>
                </a:solidFill>
                <a:latin typeface="+mn-lt"/>
              </a:rPr>
              <a:t>inactive item status</a:t>
            </a:r>
            <a:endParaRPr lang="en-US" sz="1900" dirty="0">
              <a:solidFill>
                <a:schemeClr val="accent5"/>
              </a:solidFill>
              <a:latin typeface="+mn-lt"/>
            </a:endParaRPr>
          </a:p>
          <a:p>
            <a:r>
              <a:rPr lang="en-US" sz="1900" dirty="0">
                <a:solidFill>
                  <a:schemeClr val="accent5"/>
                </a:solidFill>
                <a:latin typeface="+mn-lt"/>
              </a:rPr>
              <a:t>RMA </a:t>
            </a:r>
            <a:r>
              <a:rPr lang="en-US" sz="1900" dirty="0" smtClean="0">
                <a:solidFill>
                  <a:schemeClr val="accent5"/>
                </a:solidFill>
                <a:latin typeface="+mn-lt"/>
              </a:rPr>
              <a:t>line level lock</a:t>
            </a:r>
            <a:endParaRPr lang="en-US" sz="1900" dirty="0">
              <a:solidFill>
                <a:schemeClr val="accent5"/>
              </a:solidFill>
              <a:latin typeface="+mn-lt"/>
            </a:endParaRPr>
          </a:p>
          <a:p>
            <a:r>
              <a:rPr lang="en-US" sz="1900" dirty="0">
                <a:solidFill>
                  <a:schemeClr val="accent5"/>
                </a:solidFill>
                <a:latin typeface="+mn-lt"/>
              </a:rPr>
              <a:t>RMA SOP </a:t>
            </a:r>
            <a:r>
              <a:rPr lang="en-US" sz="1900" dirty="0" smtClean="0">
                <a:solidFill>
                  <a:schemeClr val="accent5"/>
                </a:solidFill>
                <a:latin typeface="+mn-lt"/>
              </a:rPr>
              <a:t>cross ship consolidation</a:t>
            </a:r>
            <a:endParaRPr lang="en-US" sz="1900" dirty="0">
              <a:solidFill>
                <a:schemeClr val="accent5"/>
              </a:solidFill>
              <a:latin typeface="+mn-lt"/>
            </a:endParaRPr>
          </a:p>
          <a:p>
            <a:r>
              <a:rPr lang="en-US" sz="1900" dirty="0">
                <a:solidFill>
                  <a:schemeClr val="accent5"/>
                </a:solidFill>
                <a:latin typeface="+mn-lt"/>
              </a:rPr>
              <a:t>Update </a:t>
            </a:r>
            <a:r>
              <a:rPr lang="en-US" sz="1900" dirty="0" smtClean="0">
                <a:solidFill>
                  <a:schemeClr val="accent5"/>
                </a:solidFill>
                <a:latin typeface="+mn-lt"/>
              </a:rPr>
              <a:t>back order quantity </a:t>
            </a:r>
            <a:r>
              <a:rPr lang="en-US" sz="1900" dirty="0">
                <a:solidFill>
                  <a:schemeClr val="accent5"/>
                </a:solidFill>
                <a:latin typeface="+mn-lt"/>
              </a:rPr>
              <a:t>in </a:t>
            </a:r>
            <a:r>
              <a:rPr lang="en-US" sz="1900" dirty="0" smtClean="0">
                <a:solidFill>
                  <a:schemeClr val="accent5"/>
                </a:solidFill>
                <a:latin typeface="+mn-lt"/>
              </a:rPr>
              <a:t>item maintenance</a:t>
            </a:r>
            <a:endParaRPr lang="en-US" sz="1900" dirty="0">
              <a:solidFill>
                <a:schemeClr val="accent5"/>
              </a:solidFill>
              <a:latin typeface="+mn-lt"/>
            </a:endParaRPr>
          </a:p>
          <a:p>
            <a:r>
              <a:rPr lang="en-US" sz="1900" dirty="0">
                <a:solidFill>
                  <a:schemeClr val="accent5"/>
                </a:solidFill>
                <a:latin typeface="+mn-lt"/>
              </a:rPr>
              <a:t>Consolidate </a:t>
            </a:r>
            <a:r>
              <a:rPr lang="en-US" sz="1900" dirty="0" smtClean="0">
                <a:solidFill>
                  <a:schemeClr val="accent5"/>
                </a:solidFill>
                <a:latin typeface="+mn-lt"/>
              </a:rPr>
              <a:t>revenue recognition</a:t>
            </a:r>
            <a:endParaRPr lang="en-US" sz="1900" dirty="0">
              <a:solidFill>
                <a:schemeClr val="accent5"/>
              </a:solidFill>
              <a:latin typeface="+mn-lt"/>
            </a:endParaRPr>
          </a:p>
          <a:p>
            <a:r>
              <a:rPr lang="en-US" sz="1900" dirty="0">
                <a:solidFill>
                  <a:schemeClr val="accent5"/>
                </a:solidFill>
                <a:latin typeface="+mn-lt"/>
              </a:rPr>
              <a:t>Item </a:t>
            </a:r>
            <a:r>
              <a:rPr lang="en-US" sz="1900" dirty="0" smtClean="0">
                <a:solidFill>
                  <a:schemeClr val="accent5"/>
                </a:solidFill>
                <a:latin typeface="+mn-lt"/>
              </a:rPr>
              <a:t>description </a:t>
            </a:r>
            <a:r>
              <a:rPr lang="en-US" sz="1900" dirty="0">
                <a:solidFill>
                  <a:schemeClr val="accent5"/>
                </a:solidFill>
                <a:latin typeface="+mn-lt"/>
              </a:rPr>
              <a:t>from RMA </a:t>
            </a:r>
            <a:r>
              <a:rPr lang="en-US" sz="1900" dirty="0" smtClean="0">
                <a:solidFill>
                  <a:schemeClr val="accent5"/>
                </a:solidFill>
                <a:latin typeface="+mn-lt"/>
              </a:rPr>
              <a:t>credit</a:t>
            </a:r>
            <a:endParaRPr lang="en-US" sz="1900" dirty="0">
              <a:solidFill>
                <a:schemeClr val="accent5"/>
              </a:solidFill>
              <a:latin typeface="+mn-lt"/>
            </a:endParaRPr>
          </a:p>
          <a:p>
            <a:r>
              <a:rPr lang="en-US" sz="1900" dirty="0">
                <a:solidFill>
                  <a:schemeClr val="accent5"/>
                </a:solidFill>
                <a:latin typeface="+mn-lt"/>
              </a:rPr>
              <a:t>Equipment </a:t>
            </a:r>
            <a:r>
              <a:rPr lang="en-US" sz="1900" dirty="0" smtClean="0">
                <a:solidFill>
                  <a:schemeClr val="accent5"/>
                </a:solidFill>
                <a:latin typeface="+mn-lt"/>
              </a:rPr>
              <a:t>super session</a:t>
            </a:r>
            <a:endParaRPr lang="en-US" sz="1900" dirty="0">
              <a:solidFill>
                <a:schemeClr val="accent5"/>
              </a:solidFill>
              <a:latin typeface="+mn-lt"/>
            </a:endParaRPr>
          </a:p>
          <a:p>
            <a:r>
              <a:rPr lang="en-US" sz="1900" dirty="0">
                <a:solidFill>
                  <a:schemeClr val="accent5"/>
                </a:solidFill>
                <a:latin typeface="+mn-lt"/>
              </a:rPr>
              <a:t>Hotline </a:t>
            </a:r>
            <a:r>
              <a:rPr lang="en-US" sz="1900" dirty="0" smtClean="0">
                <a:solidFill>
                  <a:schemeClr val="accent5"/>
                </a:solidFill>
                <a:latin typeface="+mn-lt"/>
              </a:rPr>
              <a:t>notes update</a:t>
            </a:r>
            <a:endParaRPr lang="en-US" sz="1900" dirty="0">
              <a:solidFill>
                <a:schemeClr val="accent5"/>
              </a:solidFill>
              <a:latin typeface="+mn-lt"/>
            </a:endParaRPr>
          </a:p>
          <a:p>
            <a:r>
              <a:rPr lang="en-US" sz="1900" dirty="0">
                <a:solidFill>
                  <a:schemeClr val="accent5"/>
                </a:solidFill>
                <a:latin typeface="+mn-lt"/>
              </a:rPr>
              <a:t>RMA </a:t>
            </a:r>
            <a:r>
              <a:rPr lang="en-US" sz="1900" dirty="0" smtClean="0">
                <a:solidFill>
                  <a:schemeClr val="accent5"/>
                </a:solidFill>
                <a:latin typeface="+mn-lt"/>
              </a:rPr>
              <a:t>return quantity </a:t>
            </a:r>
            <a:r>
              <a:rPr lang="en-US" sz="1900" dirty="0">
                <a:solidFill>
                  <a:schemeClr val="accent5"/>
                </a:solidFill>
                <a:latin typeface="+mn-lt"/>
              </a:rPr>
              <a:t>and </a:t>
            </a:r>
            <a:r>
              <a:rPr lang="en-US" sz="1900" dirty="0" smtClean="0">
                <a:solidFill>
                  <a:schemeClr val="accent5"/>
                </a:solidFill>
                <a:latin typeface="+mn-lt"/>
              </a:rPr>
              <a:t>type</a:t>
            </a:r>
            <a:endParaRPr lang="en-US" sz="1900" dirty="0">
              <a:solidFill>
                <a:schemeClr val="accent5"/>
              </a:solidFill>
              <a:latin typeface="+mn-lt"/>
            </a:endParaRPr>
          </a:p>
          <a:p>
            <a:r>
              <a:rPr lang="en-US" sz="1900" dirty="0">
                <a:solidFill>
                  <a:schemeClr val="accent5"/>
                </a:solidFill>
                <a:latin typeface="+mn-lt"/>
              </a:rPr>
              <a:t>Ship to </a:t>
            </a:r>
            <a:r>
              <a:rPr lang="en-US" sz="1900" dirty="0" smtClean="0">
                <a:solidFill>
                  <a:schemeClr val="accent5"/>
                </a:solidFill>
                <a:latin typeface="+mn-lt"/>
              </a:rPr>
              <a:t>address integration </a:t>
            </a:r>
            <a:r>
              <a:rPr lang="en-US" sz="1900" dirty="0">
                <a:solidFill>
                  <a:schemeClr val="accent5"/>
                </a:solidFill>
                <a:latin typeface="+mn-lt"/>
              </a:rPr>
              <a:t>to SOP</a:t>
            </a:r>
          </a:p>
          <a:p>
            <a:r>
              <a:rPr lang="en-US" sz="1900" dirty="0">
                <a:solidFill>
                  <a:schemeClr val="accent5"/>
                </a:solidFill>
                <a:latin typeface="+mn-lt"/>
              </a:rPr>
              <a:t>Add </a:t>
            </a:r>
            <a:r>
              <a:rPr lang="en-US" sz="1900" dirty="0" smtClean="0">
                <a:solidFill>
                  <a:schemeClr val="accent5"/>
                </a:solidFill>
                <a:latin typeface="+mn-lt"/>
              </a:rPr>
              <a:t>contract number </a:t>
            </a:r>
            <a:r>
              <a:rPr lang="en-US" sz="1900" dirty="0">
                <a:solidFill>
                  <a:schemeClr val="accent5"/>
                </a:solidFill>
                <a:latin typeface="+mn-lt"/>
              </a:rPr>
              <a:t>search in </a:t>
            </a:r>
            <a:r>
              <a:rPr lang="en-US" sz="1900" dirty="0" smtClean="0">
                <a:solidFill>
                  <a:schemeClr val="accent5"/>
                </a:solidFill>
                <a:latin typeface="+mn-lt"/>
              </a:rPr>
              <a:t>revenue </a:t>
            </a:r>
            <a:r>
              <a:rPr lang="en-US" sz="1900" dirty="0">
                <a:solidFill>
                  <a:schemeClr val="accent5"/>
                </a:solidFill>
                <a:latin typeface="+mn-lt"/>
              </a:rPr>
              <a:t>recognition window</a:t>
            </a:r>
          </a:p>
          <a:p>
            <a:r>
              <a:rPr lang="en-US" sz="1900" dirty="0">
                <a:solidFill>
                  <a:schemeClr val="accent5"/>
                </a:solidFill>
                <a:latin typeface="+mn-lt"/>
              </a:rPr>
              <a:t>Move contract line to another contract when on an </a:t>
            </a:r>
            <a:br>
              <a:rPr lang="en-US" sz="1900" dirty="0">
                <a:solidFill>
                  <a:schemeClr val="accent5"/>
                </a:solidFill>
                <a:latin typeface="+mn-lt"/>
              </a:rPr>
            </a:br>
            <a:r>
              <a:rPr lang="en-US" sz="1900" dirty="0">
                <a:solidFill>
                  <a:schemeClr val="accent5"/>
                </a:solidFill>
                <a:latin typeface="+mn-lt"/>
              </a:rPr>
              <a:t>open service call</a:t>
            </a:r>
          </a:p>
          <a:p>
            <a:r>
              <a:rPr lang="en-US" sz="1900" dirty="0">
                <a:solidFill>
                  <a:schemeClr val="accent5"/>
                </a:solidFill>
                <a:latin typeface="+mn-lt"/>
              </a:rPr>
              <a:t>Equipment card created when manufacturing receives a </a:t>
            </a:r>
            <a:br>
              <a:rPr lang="en-US" sz="1900" dirty="0">
                <a:solidFill>
                  <a:schemeClr val="accent5"/>
                </a:solidFill>
                <a:latin typeface="+mn-lt"/>
              </a:rPr>
            </a:br>
            <a:r>
              <a:rPr lang="en-US" sz="1900" dirty="0">
                <a:solidFill>
                  <a:schemeClr val="accent5"/>
                </a:solidFill>
                <a:latin typeface="+mn-lt"/>
              </a:rPr>
              <a:t>serialized item into inventory</a:t>
            </a:r>
          </a:p>
          <a:p>
            <a:r>
              <a:rPr lang="en-US" sz="1900" dirty="0">
                <a:solidFill>
                  <a:schemeClr val="accent5"/>
                </a:solidFill>
                <a:latin typeface="+mn-lt"/>
              </a:rPr>
              <a:t>Auto </a:t>
            </a:r>
            <a:r>
              <a:rPr lang="en-US" sz="1900" dirty="0" smtClean="0">
                <a:solidFill>
                  <a:schemeClr val="accent5"/>
                </a:solidFill>
                <a:latin typeface="+mn-lt"/>
              </a:rPr>
              <a:t>populate customer </a:t>
            </a:r>
            <a:r>
              <a:rPr lang="en-US" sz="1900" dirty="0">
                <a:solidFill>
                  <a:schemeClr val="accent5"/>
                </a:solidFill>
                <a:latin typeface="+mn-lt"/>
              </a:rPr>
              <a:t>ID</a:t>
            </a:r>
          </a:p>
        </p:txBody>
      </p:sp>
      <p:sp>
        <p:nvSpPr>
          <p:cNvPr id="2" name="Title 1"/>
          <p:cNvSpPr>
            <a:spLocks noGrp="1"/>
          </p:cNvSpPr>
          <p:nvPr>
            <p:ph type="title"/>
          </p:nvPr>
        </p:nvSpPr>
        <p:spPr/>
        <p:txBody>
          <a:bodyPr/>
          <a:lstStyle/>
          <a:p>
            <a:r>
              <a:rPr lang="en-US" dirty="0" smtClean="0">
                <a:solidFill>
                  <a:schemeClr val="accent5"/>
                </a:solidFill>
              </a:rPr>
              <a:t>Field service</a:t>
            </a:r>
            <a:endParaRPr lang="en-US" dirty="0">
              <a:solidFill>
                <a:schemeClr val="accent5"/>
              </a:solidFill>
            </a:endParaRPr>
          </a:p>
        </p:txBody>
      </p:sp>
    </p:spTree>
    <p:extLst>
      <p:ext uri="{BB962C8B-B14F-4D97-AF65-F5344CB8AC3E}">
        <p14:creationId xmlns:p14="http://schemas.microsoft.com/office/powerpoint/2010/main" val="32969033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33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fontScale="85000" lnSpcReduction="20000"/>
          </a:bodyPr>
          <a:lstStyle/>
          <a:p>
            <a:r>
              <a:rPr lang="en-US" dirty="0" smtClean="0">
                <a:solidFill>
                  <a:schemeClr val="tx2"/>
                </a:solidFill>
              </a:rPr>
              <a:t>Check build exception report</a:t>
            </a:r>
          </a:p>
          <a:p>
            <a:r>
              <a:rPr lang="en-US" dirty="0" smtClean="0">
                <a:solidFill>
                  <a:schemeClr val="tx2"/>
                </a:solidFill>
              </a:rPr>
              <a:t>Stop duplicate checks</a:t>
            </a:r>
          </a:p>
          <a:p>
            <a:r>
              <a:rPr lang="en-US" dirty="0" smtClean="0">
                <a:solidFill>
                  <a:schemeClr val="tx2"/>
                </a:solidFill>
              </a:rPr>
              <a:t>Pay code history edits</a:t>
            </a:r>
          </a:p>
          <a:p>
            <a:r>
              <a:rPr lang="en-US" dirty="0" smtClean="0">
                <a:solidFill>
                  <a:schemeClr val="tx2"/>
                </a:solidFill>
              </a:rPr>
              <a:t>Pay code, deduction and benefit modifier</a:t>
            </a:r>
          </a:p>
          <a:p>
            <a:r>
              <a:rPr lang="en-US" dirty="0" smtClean="0">
                <a:solidFill>
                  <a:schemeClr val="tx2"/>
                </a:solidFill>
              </a:rPr>
              <a:t>FICA specified TSA deductions </a:t>
            </a:r>
          </a:p>
          <a:p>
            <a:r>
              <a:rPr lang="en-US" dirty="0">
                <a:solidFill>
                  <a:schemeClr val="tx2"/>
                </a:solidFill>
              </a:rPr>
              <a:t>Human </a:t>
            </a:r>
            <a:r>
              <a:rPr lang="en-US" dirty="0" smtClean="0">
                <a:solidFill>
                  <a:schemeClr val="tx2"/>
                </a:solidFill>
              </a:rPr>
              <a:t>resource calendar</a:t>
            </a:r>
            <a:endParaRPr lang="en-US" dirty="0">
              <a:solidFill>
                <a:schemeClr val="tx2"/>
              </a:solidFill>
            </a:endParaRPr>
          </a:p>
          <a:p>
            <a:r>
              <a:rPr lang="en-US" dirty="0">
                <a:solidFill>
                  <a:schemeClr val="tx2"/>
                </a:solidFill>
              </a:rPr>
              <a:t>Negative </a:t>
            </a:r>
            <a:r>
              <a:rPr lang="en-US" dirty="0" smtClean="0">
                <a:solidFill>
                  <a:schemeClr val="tx2"/>
                </a:solidFill>
              </a:rPr>
              <a:t>carryover</a:t>
            </a:r>
            <a:endParaRPr lang="en-US" dirty="0">
              <a:solidFill>
                <a:schemeClr val="tx2"/>
              </a:solidFill>
            </a:endParaRPr>
          </a:p>
          <a:p>
            <a:r>
              <a:rPr lang="en-US" dirty="0">
                <a:solidFill>
                  <a:schemeClr val="tx2"/>
                </a:solidFill>
              </a:rPr>
              <a:t>PTO </a:t>
            </a:r>
            <a:r>
              <a:rPr lang="en-US" dirty="0" smtClean="0">
                <a:solidFill>
                  <a:schemeClr val="tx2"/>
                </a:solidFill>
              </a:rPr>
              <a:t>detail </a:t>
            </a:r>
            <a:r>
              <a:rPr lang="en-US" dirty="0">
                <a:solidFill>
                  <a:schemeClr val="tx2"/>
                </a:solidFill>
              </a:rPr>
              <a:t>and </a:t>
            </a:r>
            <a:r>
              <a:rPr lang="en-US" dirty="0" smtClean="0">
                <a:solidFill>
                  <a:schemeClr val="tx2"/>
                </a:solidFill>
              </a:rPr>
              <a:t>history </a:t>
            </a:r>
          </a:p>
          <a:p>
            <a:r>
              <a:rPr lang="en-US" dirty="0" smtClean="0">
                <a:solidFill>
                  <a:schemeClr val="tx2"/>
                </a:solidFill>
              </a:rPr>
              <a:t>PTO manual checks</a:t>
            </a:r>
          </a:p>
          <a:p>
            <a:r>
              <a:rPr lang="en-US" dirty="0" smtClean="0">
                <a:solidFill>
                  <a:schemeClr val="tx2"/>
                </a:solidFill>
              </a:rPr>
              <a:t>Year end PTO </a:t>
            </a:r>
            <a:endParaRPr lang="en-US" dirty="0">
              <a:solidFill>
                <a:schemeClr val="tx2"/>
              </a:solidFill>
            </a:endParaRPr>
          </a:p>
          <a:p>
            <a:endParaRPr lang="en-US" dirty="0" smtClean="0">
              <a:solidFill>
                <a:schemeClr val="tx2"/>
              </a:solidFill>
            </a:endParaRPr>
          </a:p>
          <a:p>
            <a:pPr marL="0" indent="0">
              <a:buNone/>
            </a:pPr>
            <a:endParaRPr lang="en-US" dirty="0" smtClean="0">
              <a:solidFill>
                <a:schemeClr val="tx2"/>
              </a:solidFill>
            </a:endParaRPr>
          </a:p>
          <a:p>
            <a:endParaRPr lang="en-US"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Payroll and PTO Manager  </a:t>
            </a:r>
            <a:endParaRPr lang="en-US" dirty="0">
              <a:solidFill>
                <a:schemeClr val="tx2"/>
              </a:solidFill>
            </a:endParaRPr>
          </a:p>
        </p:txBody>
      </p:sp>
    </p:spTree>
    <p:extLst>
      <p:ext uri="{BB962C8B-B14F-4D97-AF65-F5344CB8AC3E}">
        <p14:creationId xmlns:p14="http://schemas.microsoft.com/office/powerpoint/2010/main" val="352440914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Dynamics</a:t>
            </a:r>
            <a:r>
              <a:rPr lang="en-US" baseline="30000" dirty="0" smtClean="0"/>
              <a:t>®</a:t>
            </a:r>
            <a:r>
              <a:rPr lang="en-US" dirty="0" smtClean="0"/>
              <a:t> GP 2013 overview</a:t>
            </a:r>
            <a:endParaRPr lang="en-US" dirty="0"/>
          </a:p>
        </p:txBody>
      </p:sp>
      <p:sp>
        <p:nvSpPr>
          <p:cNvPr id="3" name="Text Placeholder 2"/>
          <p:cNvSpPr>
            <a:spLocks noGrp="1"/>
          </p:cNvSpPr>
          <p:nvPr>
            <p:ph type="body" sz="quarter" idx="12"/>
          </p:nvPr>
        </p:nvSpPr>
        <p:spPr/>
        <p:txBody>
          <a:bodyPr/>
          <a:lstStyle/>
          <a:p>
            <a:r>
              <a:rPr lang="en-US" dirty="0" smtClean="0"/>
              <a:t>Theresa Nistler</a:t>
            </a:r>
            <a:endParaRPr lang="en-US" dirty="0"/>
          </a:p>
          <a:p>
            <a:r>
              <a:rPr lang="en-US" dirty="0" smtClean="0"/>
              <a:t>Senior Program Manager</a:t>
            </a:r>
            <a:endParaRPr lang="en-US" dirty="0"/>
          </a:p>
          <a:p>
            <a:r>
              <a:rPr lang="en-US" dirty="0"/>
              <a:t>Microsoft</a:t>
            </a:r>
          </a:p>
        </p:txBody>
      </p:sp>
      <p:sp>
        <p:nvSpPr>
          <p:cNvPr id="4" name="Text Placeholder 3"/>
          <p:cNvSpPr>
            <a:spLocks noGrp="1"/>
          </p:cNvSpPr>
          <p:nvPr>
            <p:ph type="body" sz="quarter" idx="13"/>
          </p:nvPr>
        </p:nvSpPr>
        <p:spPr/>
        <p:txBody>
          <a:bodyPr/>
          <a:lstStyle/>
          <a:p>
            <a:r>
              <a:rPr lang="en-US" dirty="0" smtClean="0"/>
              <a:t>CSGP01-R1</a:t>
            </a:r>
            <a:endParaRPr lang="en-US" dirty="0"/>
          </a:p>
        </p:txBody>
      </p:sp>
    </p:spTree>
    <p:extLst>
      <p:ext uri="{BB962C8B-B14F-4D97-AF65-F5344CB8AC3E}">
        <p14:creationId xmlns:p14="http://schemas.microsoft.com/office/powerpoint/2010/main" val="39712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fontScale="85000" lnSpcReduction="20000"/>
          </a:bodyPr>
          <a:lstStyle/>
          <a:p>
            <a:r>
              <a:rPr lang="en-US" dirty="0" smtClean="0">
                <a:solidFill>
                  <a:schemeClr val="accent5"/>
                </a:solidFill>
              </a:rPr>
              <a:t>Life insurance enhancements</a:t>
            </a:r>
          </a:p>
          <a:p>
            <a:r>
              <a:rPr lang="en-US" dirty="0" smtClean="0">
                <a:solidFill>
                  <a:schemeClr val="accent5"/>
                </a:solidFill>
              </a:rPr>
              <a:t>Requisition navigation lists </a:t>
            </a:r>
          </a:p>
          <a:p>
            <a:r>
              <a:rPr lang="en-US" dirty="0" smtClean="0">
                <a:solidFill>
                  <a:schemeClr val="accent5"/>
                </a:solidFill>
              </a:rPr>
              <a:t>Mandatory arrears templates </a:t>
            </a:r>
          </a:p>
          <a:p>
            <a:r>
              <a:rPr lang="en-US" dirty="0" smtClean="0">
                <a:solidFill>
                  <a:schemeClr val="accent5"/>
                </a:solidFill>
              </a:rPr>
              <a:t>Mandatory arrears tasks</a:t>
            </a:r>
          </a:p>
          <a:p>
            <a:r>
              <a:rPr lang="en-US" dirty="0" smtClean="0">
                <a:solidFill>
                  <a:schemeClr val="accent5"/>
                </a:solidFill>
              </a:rPr>
              <a:t>Deduction in arrears reporting</a:t>
            </a:r>
          </a:p>
          <a:p>
            <a:r>
              <a:rPr lang="en-US" dirty="0" smtClean="0">
                <a:solidFill>
                  <a:schemeClr val="accent5"/>
                </a:solidFill>
              </a:rPr>
              <a:t>Payroll integration to payables (PIP) voucher </a:t>
            </a:r>
            <a:r>
              <a:rPr lang="en-US" dirty="0">
                <a:solidFill>
                  <a:schemeClr val="accent5"/>
                </a:solidFill>
              </a:rPr>
              <a:t>d</a:t>
            </a:r>
            <a:r>
              <a:rPr lang="en-US" dirty="0" smtClean="0">
                <a:solidFill>
                  <a:schemeClr val="accent5"/>
                </a:solidFill>
              </a:rPr>
              <a:t>escription</a:t>
            </a:r>
          </a:p>
          <a:p>
            <a:r>
              <a:rPr lang="en-US" dirty="0" smtClean="0">
                <a:solidFill>
                  <a:schemeClr val="accent5"/>
                </a:solidFill>
              </a:rPr>
              <a:t>PIP document numbers </a:t>
            </a:r>
          </a:p>
          <a:p>
            <a:r>
              <a:rPr lang="en-US" dirty="0" smtClean="0">
                <a:solidFill>
                  <a:schemeClr val="accent5"/>
                </a:solidFill>
              </a:rPr>
              <a:t>PIP voucher consolidation</a:t>
            </a:r>
          </a:p>
          <a:p>
            <a:r>
              <a:rPr lang="en-US" dirty="0">
                <a:solidFill>
                  <a:schemeClr val="accent5"/>
                </a:solidFill>
              </a:rPr>
              <a:t>Advanced </a:t>
            </a:r>
            <a:r>
              <a:rPr lang="en-US" dirty="0" smtClean="0">
                <a:solidFill>
                  <a:schemeClr val="accent5"/>
                </a:solidFill>
              </a:rPr>
              <a:t>HR warning notice </a:t>
            </a:r>
          </a:p>
          <a:p>
            <a:r>
              <a:rPr lang="en-US" dirty="0" smtClean="0">
                <a:solidFill>
                  <a:schemeClr val="accent5"/>
                </a:solidFill>
              </a:rPr>
              <a:t>Advanced HR delete history records</a:t>
            </a:r>
          </a:p>
          <a:p>
            <a:r>
              <a:rPr lang="en-US" dirty="0" smtClean="0">
                <a:solidFill>
                  <a:schemeClr val="accent5"/>
                </a:solidFill>
              </a:rPr>
              <a:t>Custom </a:t>
            </a:r>
            <a:r>
              <a:rPr lang="en-US" dirty="0">
                <a:solidFill>
                  <a:schemeClr val="accent5"/>
                </a:solidFill>
              </a:rPr>
              <a:t>f</a:t>
            </a:r>
            <a:r>
              <a:rPr lang="en-US" dirty="0" smtClean="0">
                <a:solidFill>
                  <a:schemeClr val="accent5"/>
                </a:solidFill>
              </a:rPr>
              <a:t>ields for advanced HR </a:t>
            </a:r>
          </a:p>
          <a:p>
            <a:pPr marL="0" indent="0">
              <a:buNone/>
            </a:pPr>
            <a:endParaRPr lang="en-US" dirty="0" smtClean="0">
              <a:solidFill>
                <a:schemeClr val="accent5"/>
              </a:solidFill>
            </a:endParaRPr>
          </a:p>
          <a:p>
            <a:endParaRPr lang="en-US" dirty="0" smtClean="0">
              <a:solidFill>
                <a:schemeClr val="accent5"/>
              </a:solidFill>
            </a:endParaRPr>
          </a:p>
          <a:p>
            <a:endParaRPr lang="en-US" dirty="0">
              <a:solidFill>
                <a:schemeClr val="accent5"/>
              </a:solidFill>
            </a:endParaRPr>
          </a:p>
        </p:txBody>
      </p:sp>
      <p:sp>
        <p:nvSpPr>
          <p:cNvPr id="2" name="Title 1"/>
          <p:cNvSpPr>
            <a:spLocks noGrp="1"/>
          </p:cNvSpPr>
          <p:nvPr>
            <p:ph type="title"/>
          </p:nvPr>
        </p:nvSpPr>
        <p:spPr/>
        <p:txBody>
          <a:bodyPr/>
          <a:lstStyle/>
          <a:p>
            <a:r>
              <a:rPr lang="en-US" dirty="0" smtClean="0">
                <a:solidFill>
                  <a:schemeClr val="accent5"/>
                </a:solidFill>
              </a:rPr>
              <a:t>Human Resources and Other </a:t>
            </a:r>
            <a:endParaRPr lang="en-US" dirty="0">
              <a:solidFill>
                <a:schemeClr val="accent5"/>
              </a:solidFill>
            </a:endParaRPr>
          </a:p>
        </p:txBody>
      </p:sp>
    </p:spTree>
    <p:extLst>
      <p:ext uri="{BB962C8B-B14F-4D97-AF65-F5344CB8AC3E}">
        <p14:creationId xmlns:p14="http://schemas.microsoft.com/office/powerpoint/2010/main" val="209245405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7088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9009341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Wrap Up</a:t>
            </a:r>
            <a:endParaRPr lang="en-US" dirty="0">
              <a:solidFill>
                <a:schemeClr val="bg1"/>
              </a:solidFill>
            </a:endParaRPr>
          </a:p>
        </p:txBody>
      </p:sp>
    </p:spTree>
    <p:extLst>
      <p:ext uri="{BB962C8B-B14F-4D97-AF65-F5344CB8AC3E}">
        <p14:creationId xmlns:p14="http://schemas.microsoft.com/office/powerpoint/2010/main" val="23903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3600" dirty="0" smtClean="0"/>
              <a:t>Wednesday</a:t>
            </a:r>
          </a:p>
          <a:p>
            <a:pPr lvl="1"/>
            <a:r>
              <a:rPr lang="en-US" sz="2200" dirty="0" smtClean="0"/>
              <a:t>CSGP02: Microsoft Dynamics GP2013 Web Client Overview 	     	5:00 – 6:00</a:t>
            </a:r>
          </a:p>
          <a:p>
            <a:pPr lvl="1"/>
            <a:r>
              <a:rPr lang="en-US" sz="2200" dirty="0" smtClean="0"/>
              <a:t>CSGP03: Better Reporting with Microsoft Dynamics GP2013	     	5:00 – 6:00</a:t>
            </a:r>
          </a:p>
          <a:p>
            <a:pPr lvl="1"/>
            <a:r>
              <a:rPr lang="en-US" sz="2200" dirty="0" smtClean="0"/>
              <a:t>CSGP05: What’s New in Microsoft Dynamics GP2013: Fixed Assets     	5:00 – 6:00</a:t>
            </a:r>
          </a:p>
          <a:p>
            <a:r>
              <a:rPr lang="en-US" sz="3600" dirty="0" smtClean="0"/>
              <a:t>Thursday</a:t>
            </a:r>
          </a:p>
          <a:p>
            <a:pPr lvl="1"/>
            <a:r>
              <a:rPr lang="en-US" sz="2200" dirty="0"/>
              <a:t>CSGP02: Microsoft Dynamics GP2013 Web Client Overview	     </a:t>
            </a:r>
            <a:r>
              <a:rPr lang="en-US" sz="2200" dirty="0" smtClean="0"/>
              <a:t>	2:30 </a:t>
            </a:r>
            <a:r>
              <a:rPr lang="en-US" sz="2200" dirty="0"/>
              <a:t>– 3:30</a:t>
            </a:r>
          </a:p>
          <a:p>
            <a:pPr lvl="1"/>
            <a:r>
              <a:rPr lang="en-US" sz="2200" dirty="0"/>
              <a:t>CSGP14: What’s New in Microsoft Dynamics GP2013: Field Service    </a:t>
            </a:r>
            <a:r>
              <a:rPr lang="en-US" sz="2200" dirty="0" smtClean="0"/>
              <a:t>	2:30 </a:t>
            </a:r>
            <a:r>
              <a:rPr lang="en-US" sz="2200" dirty="0"/>
              <a:t>– 3:30</a:t>
            </a:r>
          </a:p>
          <a:p>
            <a:pPr lvl="1"/>
            <a:r>
              <a:rPr lang="en-US" sz="2200" dirty="0" smtClean="0"/>
              <a:t>CSGP01: Microsoft Dynamics GP2013 Overview			     	4:00 – 5:00</a:t>
            </a:r>
          </a:p>
          <a:p>
            <a:pPr lvl="1"/>
            <a:r>
              <a:rPr lang="en-US" sz="2200" dirty="0" smtClean="0"/>
              <a:t>CSGP04: What’s New in Microsoft Dynamics GP2013: Financials	     	4:00 – 5:00</a:t>
            </a:r>
          </a:p>
          <a:p>
            <a:pPr lvl="1"/>
            <a:r>
              <a:rPr lang="en-US" sz="2200" dirty="0"/>
              <a:t>CSGP10: Upgrading &amp; Deploying Microsoft Dynamics GP	   </a:t>
            </a:r>
            <a:r>
              <a:rPr lang="en-US" sz="2200" dirty="0" smtClean="0"/>
              <a:t>	4:00 </a:t>
            </a:r>
            <a:r>
              <a:rPr lang="en-US" sz="2200" dirty="0"/>
              <a:t>– 5:00</a:t>
            </a:r>
          </a:p>
          <a:p>
            <a:pPr lvl="1"/>
            <a:r>
              <a:rPr lang="en-US" sz="2200" dirty="0" smtClean="0"/>
              <a:t>CSGP06: What’s New in Microsoft Dynamics GP2013: HR&amp;PR	     	5:30 – 6:30</a:t>
            </a:r>
          </a:p>
          <a:p>
            <a:pPr lvl="1"/>
            <a:r>
              <a:rPr lang="en-US" sz="2200" dirty="0" smtClean="0"/>
              <a:t>CSGP07: What’s New in Microsoft Dynamics GP2013: Distribution</a:t>
            </a:r>
            <a:r>
              <a:rPr lang="en-US" sz="2200" dirty="0"/>
              <a:t>	</a:t>
            </a:r>
            <a:r>
              <a:rPr lang="en-US" sz="2200" dirty="0" smtClean="0"/>
              <a:t>5:30 – 6:30</a:t>
            </a:r>
          </a:p>
          <a:p>
            <a:pPr lvl="1"/>
            <a:r>
              <a:rPr lang="en-US" sz="2200" dirty="0" smtClean="0"/>
              <a:t>CSGP25: What’s New in Microsoft Dynamics GP2013: System	     	5:30 – 6:30</a:t>
            </a:r>
          </a:p>
          <a:p>
            <a:pPr lvl="1"/>
            <a:r>
              <a:rPr lang="en-US" sz="2200" dirty="0" smtClean="0"/>
              <a:t>CSGP32: Microsoft Dynamics GP2013 – Web Client for Smaller Co.    	5:30 – 6:30</a:t>
            </a:r>
            <a:endParaRPr lang="en-US" sz="2200" dirty="0"/>
          </a:p>
        </p:txBody>
      </p:sp>
      <p:sp>
        <p:nvSpPr>
          <p:cNvPr id="8" name="Title 7"/>
          <p:cNvSpPr>
            <a:spLocks noGrp="1"/>
          </p:cNvSpPr>
          <p:nvPr>
            <p:ph type="title"/>
          </p:nvPr>
        </p:nvSpPr>
        <p:spPr/>
        <p:txBody>
          <a:bodyPr/>
          <a:lstStyle/>
          <a:p>
            <a:r>
              <a:rPr lang="en-US" dirty="0" smtClean="0"/>
              <a:t>Additional GP2013 sessions </a:t>
            </a:r>
            <a:endParaRPr lang="en-US" dirty="0"/>
          </a:p>
        </p:txBody>
      </p:sp>
    </p:spTree>
    <p:extLst>
      <p:ext uri="{BB962C8B-B14F-4D97-AF65-F5344CB8AC3E}">
        <p14:creationId xmlns:p14="http://schemas.microsoft.com/office/powerpoint/2010/main" val="2361685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2"/>
          </p:nvPr>
        </p:nvSpPr>
        <p:spPr/>
        <p:txBody>
          <a:bodyPr/>
          <a:lstStyle/>
          <a:p>
            <a:r>
              <a:rPr lang="en-US" dirty="0" smtClean="0"/>
              <a:t>Theresa Nistler—tnistler@microsoft.com</a:t>
            </a: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345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br>
              <a:rPr lang="en-US" dirty="0" smtClean="0"/>
            </a:br>
            <a:r>
              <a:rPr lang="en-US" sz="3264" dirty="0">
                <a:latin typeface="Segoe UI Light" pitchFamily="34" charset="0"/>
              </a:rPr>
              <a:t>Key </a:t>
            </a:r>
            <a:r>
              <a:rPr lang="en-US" sz="3264" dirty="0" smtClean="0">
                <a:latin typeface="Segoe UI Light" pitchFamily="34" charset="0"/>
              </a:rPr>
              <a:t>actions, resources and Convergence-related sessions/activities</a:t>
            </a:r>
            <a:endParaRPr lang="en-US" sz="3264" dirty="0">
              <a:latin typeface="Segoe UI Light" pitchFamily="34" charset="0"/>
            </a:endParaRPr>
          </a:p>
        </p:txBody>
      </p:sp>
      <p:sp>
        <p:nvSpPr>
          <p:cNvPr id="18" name="Rectangle 17"/>
          <p:cNvSpPr/>
          <p:nvPr/>
        </p:nvSpPr>
        <p:spPr bwMode="auto">
          <a:xfrm>
            <a:off x="274636" y="2323174"/>
            <a:ext cx="3913632" cy="4374490"/>
          </a:xfrm>
          <a:prstGeom prst="rect">
            <a:avLst/>
          </a:prstGeom>
          <a:solidFill>
            <a:schemeClr val="tx1">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37160" rIns="182880" bIns="27432" numCol="1" rtlCol="0" anchor="t" anchorCtr="0" compatLnSpc="1">
            <a:prstTxWarp prst="textNoShape">
              <a:avLst/>
            </a:prstTxWarp>
          </a:bodyPr>
          <a:lstStyle/>
          <a:p>
            <a:pPr defTabSz="932472" fontAlgn="base">
              <a:spcBef>
                <a:spcPct val="0"/>
              </a:spcBef>
              <a:spcAft>
                <a:spcPts val="1200"/>
              </a:spcAft>
            </a:pPr>
            <a:r>
              <a:rPr lang="en-US" b="1" dirty="0">
                <a:gradFill>
                  <a:gsLst>
                    <a:gs pos="0">
                      <a:srgbClr val="282828"/>
                    </a:gs>
                    <a:gs pos="100000">
                      <a:srgbClr val="282828"/>
                    </a:gs>
                  </a:gsLst>
                  <a:lin ang="5400000" scaled="0"/>
                </a:gradFill>
              </a:rPr>
              <a:t>Submit your session evaluation </a:t>
            </a:r>
            <a:r>
              <a:rPr lang="en-US" dirty="0">
                <a:gradFill>
                  <a:gsLst>
                    <a:gs pos="0">
                      <a:srgbClr val="282828"/>
                    </a:gs>
                    <a:gs pos="100000">
                      <a:srgbClr val="282828"/>
                    </a:gs>
                  </a:gsLst>
                  <a:lin ang="5400000" scaled="0"/>
                </a:gradFill>
              </a:rPr>
              <a:t>through our mobile event app or by logging into </a:t>
            </a:r>
            <a:r>
              <a:rPr lang="en-US" i="1" dirty="0" smtClean="0">
                <a:gradFill>
                  <a:gsLst>
                    <a:gs pos="0">
                      <a:srgbClr val="282828"/>
                    </a:gs>
                    <a:gs pos="100000">
                      <a:srgbClr val="282828"/>
                    </a:gs>
                  </a:gsLst>
                  <a:lin ang="5400000" scaled="0"/>
                </a:gradFill>
              </a:rPr>
              <a:t>My </a:t>
            </a:r>
            <a:r>
              <a:rPr lang="en-US" i="1" dirty="0">
                <a:gradFill>
                  <a:gsLst>
                    <a:gs pos="0">
                      <a:srgbClr val="282828"/>
                    </a:gs>
                    <a:gs pos="100000">
                      <a:srgbClr val="282828"/>
                    </a:gs>
                  </a:gsLst>
                  <a:lin ang="5400000" scaled="0"/>
                </a:gradFill>
              </a:rPr>
              <a:t>Convergence </a:t>
            </a:r>
            <a:r>
              <a:rPr lang="en-US" dirty="0">
                <a:gradFill>
                  <a:gsLst>
                    <a:gs pos="0">
                      <a:srgbClr val="282828"/>
                    </a:gs>
                    <a:gs pos="100000">
                      <a:srgbClr val="282828"/>
                    </a:gs>
                  </a:gsLst>
                  <a:lin ang="5400000" scaled="0"/>
                </a:gradFill>
              </a:rPr>
              <a:t>on your </a:t>
            </a:r>
            <a:r>
              <a:rPr lang="en-US" dirty="0" smtClean="0">
                <a:gradFill>
                  <a:gsLst>
                    <a:gs pos="0">
                      <a:srgbClr val="282828"/>
                    </a:gs>
                    <a:gs pos="100000">
                      <a:srgbClr val="282828"/>
                    </a:gs>
                  </a:gsLst>
                  <a:lin ang="5400000" scaled="0"/>
                </a:gradFill>
              </a:rPr>
              <a:t>PC.</a:t>
            </a:r>
          </a:p>
          <a:p>
            <a:pPr defTabSz="932472" fontAlgn="base">
              <a:spcBef>
                <a:spcPct val="0"/>
              </a:spcBef>
              <a:spcAft>
                <a:spcPts val="1200"/>
              </a:spcAft>
            </a:pPr>
            <a:r>
              <a:rPr lang="en-US" b="1" dirty="0">
                <a:gradFill>
                  <a:gsLst>
                    <a:gs pos="0">
                      <a:srgbClr val="282828"/>
                    </a:gs>
                    <a:gs pos="100000">
                      <a:srgbClr val="282828"/>
                    </a:gs>
                  </a:gsLst>
                  <a:lin ang="5400000" scaled="0"/>
                </a:gradFill>
              </a:rPr>
              <a:t>Review and relive </a:t>
            </a:r>
            <a:r>
              <a:rPr lang="en-US" dirty="0">
                <a:gradFill>
                  <a:gsLst>
                    <a:gs pos="0">
                      <a:srgbClr val="282828"/>
                    </a:gs>
                    <a:gs pos="100000">
                      <a:srgbClr val="282828"/>
                    </a:gs>
                  </a:gsLst>
                  <a:lin ang="5400000" scaled="0"/>
                </a:gradFill>
              </a:rPr>
              <a:t>session recordings and PowerPoint files inside </a:t>
            </a:r>
            <a:r>
              <a:rPr lang="en-US" i="1" dirty="0">
                <a:gradFill>
                  <a:gsLst>
                    <a:gs pos="0">
                      <a:srgbClr val="282828"/>
                    </a:gs>
                    <a:gs pos="100000">
                      <a:srgbClr val="282828"/>
                    </a:gs>
                  </a:gsLst>
                  <a:lin ang="5400000" scaled="0"/>
                </a:gradFill>
              </a:rPr>
              <a:t>My </a:t>
            </a:r>
            <a:r>
              <a:rPr lang="en-US" i="1" dirty="0" smtClean="0">
                <a:gradFill>
                  <a:gsLst>
                    <a:gs pos="0">
                      <a:srgbClr val="282828"/>
                    </a:gs>
                    <a:gs pos="100000">
                      <a:srgbClr val="282828"/>
                    </a:gs>
                  </a:gsLst>
                  <a:lin ang="5400000" scaled="0"/>
                </a:gradFill>
              </a:rPr>
              <a:t>Convergence.</a:t>
            </a:r>
            <a:endParaRPr lang="en-US" i="1" dirty="0">
              <a:gradFill>
                <a:gsLst>
                  <a:gs pos="0">
                    <a:srgbClr val="282828"/>
                  </a:gs>
                  <a:gs pos="100000">
                    <a:srgbClr val="282828"/>
                  </a:gs>
                </a:gsLst>
                <a:lin ang="5400000" scaled="0"/>
              </a:gradFill>
            </a:endParaRPr>
          </a:p>
        </p:txBody>
      </p:sp>
      <p:sp>
        <p:nvSpPr>
          <p:cNvPr id="40" name="Rectangle 39"/>
          <p:cNvSpPr/>
          <p:nvPr/>
        </p:nvSpPr>
        <p:spPr bwMode="auto">
          <a:xfrm>
            <a:off x="4262604" y="2323174"/>
            <a:ext cx="3913632" cy="4374490"/>
          </a:xfrm>
          <a:prstGeom prst="rect">
            <a:avLst/>
          </a:prstGeom>
          <a:solidFill>
            <a:schemeClr val="tx1">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37160" rIns="137160" bIns="27432" numCol="1" spcCol="0" rtlCol="0" fromWordArt="0" anchor="t" anchorCtr="0" forceAA="0" compatLnSpc="1">
            <a:prstTxWarp prst="textNoShape">
              <a:avLst/>
            </a:prstTxWarp>
            <a:noAutofit/>
          </a:bodyPr>
          <a:lstStyle/>
          <a:p>
            <a:pPr defTabSz="932472" fontAlgn="base">
              <a:spcBef>
                <a:spcPct val="0"/>
              </a:spcBef>
              <a:spcAft>
                <a:spcPts val="1200"/>
              </a:spcAft>
            </a:pPr>
            <a:r>
              <a:rPr lang="en-US" b="1" smtClean="0">
                <a:gradFill>
                  <a:gsLst>
                    <a:gs pos="0">
                      <a:srgbClr val="282828"/>
                    </a:gs>
                    <a:gs pos="100000">
                      <a:srgbClr val="282828"/>
                    </a:gs>
                  </a:gsLst>
                  <a:lin ang="5400000" scaled="0"/>
                </a:gradFill>
              </a:rPr>
              <a:t>The </a:t>
            </a:r>
            <a:r>
              <a:rPr lang="en-US" b="1" dirty="0">
                <a:gradFill>
                  <a:gsLst>
                    <a:gs pos="0">
                      <a:srgbClr val="282828"/>
                    </a:gs>
                    <a:gs pos="100000">
                      <a:srgbClr val="282828"/>
                    </a:gs>
                  </a:gsLst>
                  <a:lin ang="5400000" scaled="0"/>
                </a:gradFill>
              </a:rPr>
              <a:t>Convergence Experience Center </a:t>
            </a:r>
            <a:r>
              <a:rPr lang="en-US" dirty="0" smtClean="0">
                <a:gradFill>
                  <a:gsLst>
                    <a:gs pos="0">
                      <a:srgbClr val="282828"/>
                    </a:gs>
                    <a:gs pos="100000">
                      <a:srgbClr val="282828"/>
                    </a:gs>
                  </a:gsLst>
                  <a:lin ang="5400000" scaled="0"/>
                </a:gradFill>
              </a:rPr>
              <a:t>has free </a:t>
            </a:r>
            <a:r>
              <a:rPr lang="en-US" dirty="0">
                <a:gradFill>
                  <a:gsLst>
                    <a:gs pos="0">
                      <a:srgbClr val="282828"/>
                    </a:gs>
                    <a:gs pos="100000">
                      <a:srgbClr val="282828"/>
                    </a:gs>
                  </a:gsLst>
                  <a:lin ang="5400000" scaled="0"/>
                </a:gradFill>
              </a:rPr>
              <a:t>technical support, Convergence </a:t>
            </a:r>
            <a:r>
              <a:rPr lang="en-US" dirty="0" smtClean="0">
                <a:gradFill>
                  <a:gsLst>
                    <a:gs pos="0">
                      <a:srgbClr val="282828"/>
                    </a:gs>
                    <a:gs pos="100000">
                      <a:srgbClr val="282828"/>
                    </a:gs>
                  </a:gsLst>
                  <a:lin ang="5400000" scaled="0"/>
                </a:gradFill>
              </a:rPr>
              <a:t>theater presentations</a:t>
            </a:r>
            <a:r>
              <a:rPr lang="en-US" dirty="0">
                <a:gradFill>
                  <a:gsLst>
                    <a:gs pos="0">
                      <a:srgbClr val="282828"/>
                    </a:gs>
                    <a:gs pos="100000">
                      <a:srgbClr val="282828"/>
                    </a:gs>
                  </a:gsLst>
                  <a:lin ang="5400000" scaled="0"/>
                </a:gradFill>
              </a:rPr>
              <a:t>, demonstrations and the </a:t>
            </a:r>
            <a:r>
              <a:rPr lang="en-US" dirty="0" smtClean="0">
                <a:gradFill>
                  <a:gsLst>
                    <a:gs pos="0">
                      <a:srgbClr val="282828"/>
                    </a:gs>
                    <a:gs pos="100000">
                      <a:srgbClr val="282828"/>
                    </a:gs>
                  </a:gsLst>
                  <a:lin ang="5400000" scaled="0"/>
                </a:gradFill>
              </a:rPr>
              <a:t>social experience, </a:t>
            </a:r>
            <a:r>
              <a:rPr lang="en-US" dirty="0">
                <a:gradFill>
                  <a:gsLst>
                    <a:gs pos="0">
                      <a:srgbClr val="282828"/>
                    </a:gs>
                    <a:gs pos="100000">
                      <a:srgbClr val="282828"/>
                    </a:gs>
                  </a:gsLst>
                  <a:lin ang="5400000" scaled="0"/>
                </a:gradFill>
              </a:rPr>
              <a:t>featuring the </a:t>
            </a:r>
            <a:r>
              <a:rPr lang="en-US" dirty="0" smtClean="0">
                <a:gradFill>
                  <a:gsLst>
                    <a:gs pos="0">
                      <a:srgbClr val="282828"/>
                    </a:gs>
                    <a:gs pos="100000">
                      <a:srgbClr val="282828"/>
                    </a:gs>
                  </a:gsLst>
                  <a:lin ang="5400000" scaled="0"/>
                </a:gradFill>
              </a:rPr>
              <a:t/>
            </a:r>
            <a:br>
              <a:rPr lang="en-US" dirty="0" smtClean="0">
                <a:gradFill>
                  <a:gsLst>
                    <a:gs pos="0">
                      <a:srgbClr val="282828"/>
                    </a:gs>
                    <a:gs pos="100000">
                      <a:srgbClr val="282828"/>
                    </a:gs>
                  </a:gsLst>
                  <a:lin ang="5400000" scaled="0"/>
                </a:gradFill>
              </a:rPr>
            </a:br>
            <a:r>
              <a:rPr lang="en-US" dirty="0" smtClean="0">
                <a:gradFill>
                  <a:gsLst>
                    <a:gs pos="0">
                      <a:srgbClr val="282828"/>
                    </a:gs>
                    <a:gs pos="100000">
                      <a:srgbClr val="282828"/>
                    </a:gs>
                  </a:gsLst>
                  <a:lin ang="5400000" scaled="0"/>
                </a:gradFill>
              </a:rPr>
              <a:t>Media </a:t>
            </a:r>
            <a:r>
              <a:rPr lang="en-US" dirty="0">
                <a:gradFill>
                  <a:gsLst>
                    <a:gs pos="0">
                      <a:srgbClr val="282828"/>
                    </a:gs>
                    <a:gs pos="100000">
                      <a:srgbClr val="282828"/>
                    </a:gs>
                  </a:gsLst>
                  <a:lin ang="5400000" scaled="0"/>
                </a:gradFill>
              </a:rPr>
              <a:t>Wall and live social </a:t>
            </a:r>
            <a:r>
              <a:rPr lang="en-US" dirty="0" smtClean="0">
                <a:gradFill>
                  <a:gsLst>
                    <a:gs pos="0">
                      <a:srgbClr val="282828"/>
                    </a:gs>
                    <a:gs pos="100000">
                      <a:srgbClr val="282828"/>
                    </a:gs>
                  </a:gsLst>
                  <a:lin ang="5400000" scaled="0"/>
                </a:gradFill>
              </a:rPr>
              <a:t>feeds.</a:t>
            </a:r>
            <a:endParaRPr lang="en-US" dirty="0">
              <a:gradFill>
                <a:gsLst>
                  <a:gs pos="0">
                    <a:srgbClr val="282828"/>
                  </a:gs>
                  <a:gs pos="100000">
                    <a:srgbClr val="282828"/>
                  </a:gs>
                </a:gsLst>
                <a:lin ang="5400000" scaled="0"/>
              </a:gradFill>
            </a:endParaRPr>
          </a:p>
        </p:txBody>
      </p:sp>
      <p:sp>
        <p:nvSpPr>
          <p:cNvPr id="41" name="Rectangle 40"/>
          <p:cNvSpPr/>
          <p:nvPr/>
        </p:nvSpPr>
        <p:spPr bwMode="auto">
          <a:xfrm>
            <a:off x="8250571" y="2323273"/>
            <a:ext cx="3911267" cy="4369572"/>
          </a:xfrm>
          <a:prstGeom prst="rect">
            <a:avLst/>
          </a:prstGeom>
          <a:solidFill>
            <a:schemeClr val="tx1">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37160" rIns="182880" bIns="27432" numCol="1" spcCol="0" rtlCol="0" fromWordArt="0" anchor="t" anchorCtr="0" forceAA="0" compatLnSpc="1">
            <a:prstTxWarp prst="textNoShape">
              <a:avLst/>
            </a:prstTxWarp>
            <a:noAutofit/>
          </a:bodyPr>
          <a:lstStyle/>
          <a:p>
            <a:pPr defTabSz="932472" fontAlgn="base">
              <a:spcBef>
                <a:spcPct val="0"/>
              </a:spcBef>
              <a:spcAft>
                <a:spcPts val="1200"/>
              </a:spcAft>
            </a:pPr>
            <a:r>
              <a:rPr lang="en-US" b="1" dirty="0">
                <a:gradFill>
                  <a:gsLst>
                    <a:gs pos="0">
                      <a:srgbClr val="282828"/>
                    </a:gs>
                    <a:gs pos="100000">
                      <a:srgbClr val="282828"/>
                    </a:gs>
                  </a:gsLst>
                  <a:lin ang="5400000" scaled="0"/>
                </a:gradFill>
              </a:rPr>
              <a:t>Use the </a:t>
            </a:r>
            <a:r>
              <a:rPr lang="en-US" b="1" dirty="0">
                <a:solidFill>
                  <a:schemeClr val="tx1"/>
                </a:solidFill>
              </a:rPr>
              <a:t>#</a:t>
            </a:r>
            <a:r>
              <a:rPr lang="en-US" b="1" dirty="0" err="1">
                <a:solidFill>
                  <a:schemeClr val="tx1"/>
                </a:solidFill>
              </a:rPr>
              <a:t>MSDynGP</a:t>
            </a:r>
            <a:r>
              <a:rPr lang="en-US" b="1" dirty="0" smtClean="0">
                <a:gradFill>
                  <a:gsLst>
                    <a:gs pos="0">
                      <a:srgbClr val="282828"/>
                    </a:gs>
                    <a:gs pos="100000">
                      <a:srgbClr val="282828"/>
                    </a:gs>
                  </a:gsLst>
                  <a:lin ang="5400000" scaled="0"/>
                </a:gradFill>
              </a:rPr>
              <a:t/>
            </a:r>
            <a:br>
              <a:rPr lang="en-US" b="1" dirty="0" smtClean="0">
                <a:gradFill>
                  <a:gsLst>
                    <a:gs pos="0">
                      <a:srgbClr val="282828"/>
                    </a:gs>
                    <a:gs pos="100000">
                      <a:srgbClr val="282828"/>
                    </a:gs>
                  </a:gsLst>
                  <a:lin ang="5400000" scaled="0"/>
                </a:gradFill>
              </a:rPr>
            </a:br>
            <a:r>
              <a:rPr lang="en-US" b="1" dirty="0" smtClean="0">
                <a:gradFill>
                  <a:gsLst>
                    <a:gs pos="0">
                      <a:srgbClr val="282828"/>
                    </a:gs>
                    <a:gs pos="100000">
                      <a:srgbClr val="282828"/>
                    </a:gs>
                  </a:gsLst>
                  <a:lin ang="5400000" scaled="0"/>
                </a:gradFill>
              </a:rPr>
              <a:t>and #conv13 hashtags</a:t>
            </a:r>
            <a:endParaRPr lang="en-US" spc="-20" dirty="0">
              <a:gradFill>
                <a:gsLst>
                  <a:gs pos="0">
                    <a:srgbClr val="282828"/>
                  </a:gs>
                  <a:gs pos="100000">
                    <a:srgbClr val="282828"/>
                  </a:gs>
                </a:gsLst>
                <a:lin ang="5400000" scaled="0"/>
              </a:gradFill>
            </a:endParaRPr>
          </a:p>
          <a:p>
            <a:pPr defTabSz="932472" fontAlgn="base">
              <a:spcBef>
                <a:spcPct val="0"/>
              </a:spcBef>
              <a:spcAft>
                <a:spcPts val="1200"/>
              </a:spcAft>
            </a:pPr>
            <a:r>
              <a:rPr lang="en-US" b="1" spc="-20" dirty="0" smtClean="0">
                <a:gradFill>
                  <a:gsLst>
                    <a:gs pos="0">
                      <a:srgbClr val="282828"/>
                    </a:gs>
                    <a:gs pos="100000">
                      <a:srgbClr val="282828"/>
                    </a:gs>
                  </a:gsLst>
                  <a:lin ang="5400000" scaled="0"/>
                </a:gradFill>
              </a:rPr>
              <a:t>Scan </a:t>
            </a:r>
            <a:r>
              <a:rPr lang="en-US" b="1" spc="-20" dirty="0">
                <a:gradFill>
                  <a:gsLst>
                    <a:gs pos="0">
                      <a:srgbClr val="282828"/>
                    </a:gs>
                    <a:gs pos="100000">
                      <a:srgbClr val="282828"/>
                    </a:gs>
                  </a:gsLst>
                  <a:lin ang="5400000" scaled="0"/>
                </a:gradFill>
              </a:rPr>
              <a:t>this tag to get </a:t>
            </a:r>
            <a:r>
              <a:rPr lang="en-US" b="1" spc="-20" dirty="0" smtClean="0">
                <a:gradFill>
                  <a:gsLst>
                    <a:gs pos="0">
                      <a:srgbClr val="282828"/>
                    </a:gs>
                    <a:gs pos="100000">
                      <a:srgbClr val="282828"/>
                    </a:gs>
                  </a:gsLst>
                  <a:lin ang="5400000" scaled="0"/>
                </a:gradFill>
              </a:rPr>
              <a:t>points </a:t>
            </a:r>
            <a:r>
              <a:rPr lang="en-US" b="1" spc="-20" dirty="0">
                <a:gradFill>
                  <a:gsLst>
                    <a:gs pos="0">
                      <a:srgbClr val="282828"/>
                    </a:gs>
                    <a:gs pos="100000">
                      <a:srgbClr val="282828"/>
                    </a:gs>
                  </a:gsLst>
                  <a:lin ang="5400000" scaled="0"/>
                </a:gradFill>
              </a:rPr>
              <a:t>for participating </a:t>
            </a:r>
            <a:r>
              <a:rPr lang="en-US" b="1" spc="-20" dirty="0" smtClean="0">
                <a:gradFill>
                  <a:gsLst>
                    <a:gs pos="0">
                      <a:srgbClr val="282828"/>
                    </a:gs>
                    <a:gs pos="100000">
                      <a:srgbClr val="282828"/>
                    </a:gs>
                  </a:gsLst>
                  <a:lin ang="5400000" scaled="0"/>
                </a:gradFill>
              </a:rPr>
              <a:t>in </a:t>
            </a:r>
            <a:r>
              <a:rPr lang="en-US" b="1" spc="-20" dirty="0">
                <a:gradFill>
                  <a:gsLst>
                    <a:gs pos="0">
                      <a:srgbClr val="282828"/>
                    </a:gs>
                    <a:gs pos="100000">
                      <a:srgbClr val="282828"/>
                    </a:gs>
                  </a:gsLst>
                  <a:lin ang="5400000" scaled="0"/>
                </a:gradFill>
              </a:rPr>
              <a:t>this session. </a:t>
            </a:r>
            <a:endParaRPr lang="en-US" b="1" spc="-20" dirty="0" smtClean="0">
              <a:gradFill>
                <a:gsLst>
                  <a:gs pos="0">
                    <a:srgbClr val="282828"/>
                  </a:gs>
                  <a:gs pos="100000">
                    <a:srgbClr val="282828"/>
                  </a:gs>
                </a:gsLst>
                <a:lin ang="5400000" scaled="0"/>
              </a:gradFill>
            </a:endParaRPr>
          </a:p>
        </p:txBody>
      </p:sp>
      <p:sp>
        <p:nvSpPr>
          <p:cNvPr id="4" name="Rectangle 3"/>
          <p:cNvSpPr/>
          <p:nvPr/>
        </p:nvSpPr>
        <p:spPr bwMode="auto">
          <a:xfrm>
            <a:off x="274636" y="1774536"/>
            <a:ext cx="3913632" cy="54864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201168" tIns="46628" rIns="93256" bIns="46628" numCol="1" rtlCol="0" anchor="ctr" anchorCtr="0" compatLnSpc="1">
            <a:prstTxWarp prst="textNoShape">
              <a:avLst/>
            </a:prstTxWarp>
          </a:bodyPr>
          <a:lstStyle/>
          <a:p>
            <a:pPr defTabSz="932290" fontAlgn="base">
              <a:spcBef>
                <a:spcPct val="0"/>
              </a:spcBef>
              <a:spcAft>
                <a:spcPct val="0"/>
              </a:spcAft>
            </a:pPr>
            <a:r>
              <a:rPr lang="en-US" sz="3200" dirty="0">
                <a:gradFill>
                  <a:gsLst>
                    <a:gs pos="0">
                      <a:srgbClr val="282828"/>
                    </a:gs>
                    <a:gs pos="86000">
                      <a:srgbClr val="282828"/>
                    </a:gs>
                  </a:gsLst>
                  <a:lin ang="5400000" scaled="0"/>
                </a:gradFill>
              </a:rPr>
              <a:t>Access</a:t>
            </a:r>
          </a:p>
        </p:txBody>
      </p:sp>
      <p:sp>
        <p:nvSpPr>
          <p:cNvPr id="6" name="Rectangle 5"/>
          <p:cNvSpPr/>
          <p:nvPr/>
        </p:nvSpPr>
        <p:spPr bwMode="auto">
          <a:xfrm>
            <a:off x="4262604" y="1774535"/>
            <a:ext cx="3913632" cy="54864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201168" tIns="46628" rIns="93256" bIns="46628" numCol="1" rtlCol="0" anchor="ctr" anchorCtr="0" compatLnSpc="1">
            <a:prstTxWarp prst="textNoShape">
              <a:avLst/>
            </a:prstTxWarp>
          </a:bodyPr>
          <a:lstStyle/>
          <a:p>
            <a:pPr defTabSz="932290" fontAlgn="base">
              <a:spcBef>
                <a:spcPct val="0"/>
              </a:spcBef>
              <a:spcAft>
                <a:spcPct val="0"/>
              </a:spcAft>
            </a:pPr>
            <a:r>
              <a:rPr lang="en-US" sz="3200" dirty="0">
                <a:gradFill>
                  <a:gsLst>
                    <a:gs pos="0">
                      <a:srgbClr val="282828"/>
                    </a:gs>
                    <a:gs pos="86000">
                      <a:srgbClr val="282828"/>
                    </a:gs>
                  </a:gsLst>
                  <a:lin ang="5400000" scaled="0"/>
                </a:gradFill>
              </a:rPr>
              <a:t>Explore</a:t>
            </a:r>
          </a:p>
        </p:txBody>
      </p:sp>
      <p:sp>
        <p:nvSpPr>
          <p:cNvPr id="7" name="Rectangle 6"/>
          <p:cNvSpPr/>
          <p:nvPr/>
        </p:nvSpPr>
        <p:spPr bwMode="auto">
          <a:xfrm>
            <a:off x="8250571" y="1774534"/>
            <a:ext cx="3913632" cy="548640"/>
          </a:xfrm>
          <a:prstGeom prst="rect">
            <a:avLst/>
          </a:prstGeom>
          <a:solidFill>
            <a:schemeClr val="accent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201168" tIns="46628" rIns="93256" bIns="46628" numCol="1" rtlCol="0" anchor="ctr" anchorCtr="0" compatLnSpc="1">
            <a:prstTxWarp prst="textNoShape">
              <a:avLst/>
            </a:prstTxWarp>
          </a:bodyPr>
          <a:lstStyle/>
          <a:p>
            <a:pPr defTabSz="932290" fontAlgn="base">
              <a:spcBef>
                <a:spcPct val="0"/>
              </a:spcBef>
              <a:spcAft>
                <a:spcPct val="0"/>
              </a:spcAft>
            </a:pPr>
            <a:r>
              <a:rPr lang="en-US" sz="3200" dirty="0">
                <a:gradFill>
                  <a:gsLst>
                    <a:gs pos="0">
                      <a:srgbClr val="282828"/>
                    </a:gs>
                    <a:gs pos="86000">
                      <a:srgbClr val="282828"/>
                    </a:gs>
                  </a:gsLst>
                  <a:lin ang="5400000" scaled="0"/>
                </a:gradFill>
              </a:rPr>
              <a:t>Socialize</a:t>
            </a:r>
          </a:p>
        </p:txBody>
      </p:sp>
      <p:sp>
        <p:nvSpPr>
          <p:cNvPr id="11" name="Rectangle 10"/>
          <p:cNvSpPr/>
          <p:nvPr/>
        </p:nvSpPr>
        <p:spPr bwMode="auto">
          <a:xfrm>
            <a:off x="8872704" y="3872752"/>
            <a:ext cx="2667000" cy="262486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91440" bIns="46637" numCol="1" rtlCol="0" anchor="ctr" anchorCtr="0" compatLnSpc="1">
            <a:prstTxWarp prst="textNoShape">
              <a:avLst/>
            </a:prstTxWarp>
          </a:bodyPr>
          <a:lstStyle/>
          <a:p>
            <a:pPr defTabSz="932472" fontAlgn="base">
              <a:spcBef>
                <a:spcPct val="0"/>
              </a:spcBef>
              <a:spcAft>
                <a:spcPct val="0"/>
              </a:spcAft>
            </a:pPr>
            <a:endParaRPr lang="en-US" sz="1600" dirty="0">
              <a:gradFill>
                <a:gsLst>
                  <a:gs pos="0">
                    <a:srgbClr val="282828"/>
                  </a:gs>
                  <a:gs pos="100000">
                    <a:srgbClr val="282828"/>
                  </a:gs>
                </a:gsLst>
                <a:lin ang="5400000" scaled="0"/>
              </a:gra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102" y="3926130"/>
            <a:ext cx="2520204" cy="2518110"/>
          </a:xfrm>
          <a:prstGeom prst="rect">
            <a:avLst/>
          </a:prstGeom>
        </p:spPr>
      </p:pic>
    </p:spTree>
    <p:extLst>
      <p:ext uri="{BB962C8B-B14F-4D97-AF65-F5344CB8AC3E}">
        <p14:creationId xmlns:p14="http://schemas.microsoft.com/office/powerpoint/2010/main" val="23310348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stretch>
            <a:fillRect/>
          </a:stretch>
        </p:blipFill>
        <p:spPr bwMode="invGray">
          <a:xfrm>
            <a:off x="457375" y="3146711"/>
            <a:ext cx="3292125" cy="701101"/>
          </a:xfrm>
          <a:prstGeom prst="rect">
            <a:avLst/>
          </a:prstGeom>
        </p:spPr>
      </p:pic>
    </p:spTree>
    <p:extLst>
      <p:ext uri="{BB962C8B-B14F-4D97-AF65-F5344CB8AC3E}">
        <p14:creationId xmlns:p14="http://schemas.microsoft.com/office/powerpoint/2010/main" val="3392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smtClean="0">
                <a:solidFill>
                  <a:schemeClr val="bg1"/>
                </a:solidFill>
              </a:rPr>
              <a:t>Agenda</a:t>
            </a:r>
            <a:endParaRPr lang="en-US" dirty="0">
              <a:solidFill>
                <a:schemeClr val="bg1"/>
              </a:solidFill>
            </a:endParaRPr>
          </a:p>
        </p:txBody>
      </p:sp>
      <p:sp>
        <p:nvSpPr>
          <p:cNvPr id="5" name="Rectangle 4"/>
          <p:cNvSpPr/>
          <p:nvPr/>
        </p:nvSpPr>
        <p:spPr bwMode="auto">
          <a:xfrm>
            <a:off x="427037" y="2474014"/>
            <a:ext cx="2103120" cy="2724679"/>
          </a:xfrm>
          <a:prstGeom prst="rect">
            <a:avLst/>
          </a:prstGeom>
          <a:solidFill>
            <a:srgbClr val="002050"/>
          </a:solidFill>
          <a:ln>
            <a:noFill/>
            <a:headEnd type="none" w="med" len="med"/>
            <a:tailEnd type="none" w="med" len="med"/>
          </a:ln>
          <a:effectLst>
            <a:outerShdw blurRad="393700" dist="317500" dir="5400000" sx="90000" sy="90000" algn="ctr" rotWithShape="0">
              <a:schemeClr val="tx1">
                <a:alpha val="3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pitchFamily="34" charset="0"/>
              </a:rPr>
              <a:t>System and Business Intelligence</a:t>
            </a:r>
            <a:endParaRPr lang="en-US" sz="2244" dirty="0">
              <a:gradFill>
                <a:gsLst>
                  <a:gs pos="0">
                    <a:srgbClr val="FFFFFF"/>
                  </a:gs>
                  <a:gs pos="100000">
                    <a:srgbClr val="FFFFFF"/>
                  </a:gs>
                </a:gsLst>
                <a:lin ang="5400000" scaled="0"/>
              </a:gradFill>
              <a:latin typeface="Segoe" pitchFamily="34" charset="0"/>
            </a:endParaRPr>
          </a:p>
        </p:txBody>
      </p:sp>
      <p:sp>
        <p:nvSpPr>
          <p:cNvPr id="8" name="Rectangle 7"/>
          <p:cNvSpPr/>
          <p:nvPr/>
        </p:nvSpPr>
        <p:spPr bwMode="auto">
          <a:xfrm>
            <a:off x="7513637" y="2474013"/>
            <a:ext cx="2103120" cy="2724679"/>
          </a:xfrm>
          <a:prstGeom prst="rect">
            <a:avLst/>
          </a:prstGeom>
          <a:solidFill>
            <a:srgbClr val="F7941E"/>
          </a:solidFill>
          <a:ln>
            <a:noFill/>
            <a:headEnd type="none" w="med" len="med"/>
            <a:tailEnd type="none" w="med" len="med"/>
          </a:ln>
          <a:effectLst>
            <a:outerShdw blurRad="393700" dist="317500" dir="5400000" sx="90000" sy="90000" algn="ctr" rotWithShape="0">
              <a:schemeClr val="tx1">
                <a:alpha val="3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pitchFamily="34" charset="0"/>
              </a:rPr>
              <a:t>Human Resources and Payroll</a:t>
            </a:r>
            <a:endParaRPr lang="en-US" sz="2244" dirty="0">
              <a:gradFill>
                <a:gsLst>
                  <a:gs pos="0">
                    <a:srgbClr val="FFFFFF"/>
                  </a:gs>
                  <a:gs pos="100000">
                    <a:srgbClr val="FFFFFF"/>
                  </a:gs>
                </a:gsLst>
                <a:lin ang="5400000" scaled="0"/>
              </a:gradFill>
              <a:latin typeface="Segoe" pitchFamily="34" charset="0"/>
            </a:endParaRPr>
          </a:p>
        </p:txBody>
      </p:sp>
      <p:sp>
        <p:nvSpPr>
          <p:cNvPr id="9" name="Rectangle 8"/>
          <p:cNvSpPr/>
          <p:nvPr/>
        </p:nvSpPr>
        <p:spPr bwMode="auto">
          <a:xfrm>
            <a:off x="5151437" y="2474014"/>
            <a:ext cx="2103120" cy="2724679"/>
          </a:xfrm>
          <a:prstGeom prst="rect">
            <a:avLst/>
          </a:prstGeom>
          <a:solidFill>
            <a:srgbClr val="7FBA00"/>
          </a:solidFill>
          <a:ln>
            <a:noFill/>
            <a:headEnd type="none" w="med" len="med"/>
            <a:tailEnd type="none" w="med" len="med"/>
          </a:ln>
          <a:effectLst>
            <a:outerShdw blurRad="393700" dist="317500" dir="5400000" sx="90000" sy="90000" algn="ctr" rotWithShape="0">
              <a:schemeClr val="tx1">
                <a:alpha val="3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pitchFamily="34" charset="0"/>
              </a:rPr>
              <a:t>Distribution</a:t>
            </a:r>
          </a:p>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pitchFamily="34" charset="0"/>
            </a:endParaRPr>
          </a:p>
        </p:txBody>
      </p:sp>
      <p:sp>
        <p:nvSpPr>
          <p:cNvPr id="10" name="Rectangle 9"/>
          <p:cNvSpPr/>
          <p:nvPr/>
        </p:nvSpPr>
        <p:spPr bwMode="auto">
          <a:xfrm>
            <a:off x="2789237" y="2474014"/>
            <a:ext cx="2103120" cy="2724679"/>
          </a:xfrm>
          <a:prstGeom prst="rect">
            <a:avLst/>
          </a:prstGeom>
          <a:solidFill>
            <a:srgbClr val="442359"/>
          </a:solidFill>
          <a:ln>
            <a:noFill/>
            <a:headEnd type="none" w="med" len="med"/>
            <a:tailEnd type="none" w="med" len="med"/>
          </a:ln>
          <a:effectLst>
            <a:outerShdw blurRad="393700" dist="317500" dir="5400000" sx="90000" sy="90000" algn="ctr" rotWithShape="0">
              <a:schemeClr val="tx1">
                <a:alpha val="3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pitchFamily="34" charset="0"/>
              </a:rPr>
              <a:t>Financials</a:t>
            </a:r>
          </a:p>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pitchFamily="34" charset="0"/>
            </a:endParaRPr>
          </a:p>
        </p:txBody>
      </p:sp>
      <p:grpSp>
        <p:nvGrpSpPr>
          <p:cNvPr id="14" name="Group 13"/>
          <p:cNvGrpSpPr>
            <a:grpSpLocks noChangeAspect="1"/>
          </p:cNvGrpSpPr>
          <p:nvPr/>
        </p:nvGrpSpPr>
        <p:grpSpPr bwMode="black">
          <a:xfrm>
            <a:off x="3292157" y="3303939"/>
            <a:ext cx="1097280" cy="421923"/>
            <a:chOff x="10315034" y="4527098"/>
            <a:chExt cx="789911" cy="303813"/>
          </a:xfrm>
          <a:solidFill>
            <a:srgbClr val="FFFFFF"/>
          </a:solidFill>
        </p:grpSpPr>
        <p:sp>
          <p:nvSpPr>
            <p:cNvPr id="15" name="Freeform 106"/>
            <p:cNvSpPr>
              <a:spLocks/>
            </p:cNvSpPr>
            <p:nvPr/>
          </p:nvSpPr>
          <p:spPr bwMode="black">
            <a:xfrm>
              <a:off x="10315034" y="4648623"/>
              <a:ext cx="141779" cy="84133"/>
            </a:xfrm>
            <a:custGeom>
              <a:avLst/>
              <a:gdLst>
                <a:gd name="T0" fmla="*/ 77 w 77"/>
                <a:gd name="T1" fmla="*/ 33 h 46"/>
                <a:gd name="T2" fmla="*/ 77 w 77"/>
                <a:gd name="T3" fmla="*/ 12 h 46"/>
                <a:gd name="T4" fmla="*/ 65 w 77"/>
                <a:gd name="T5" fmla="*/ 0 h 46"/>
                <a:gd name="T6" fmla="*/ 13 w 77"/>
                <a:gd name="T7" fmla="*/ 0 h 46"/>
                <a:gd name="T8" fmla="*/ 0 w 77"/>
                <a:gd name="T9" fmla="*/ 12 h 46"/>
                <a:gd name="T10" fmla="*/ 0 w 77"/>
                <a:gd name="T11" fmla="*/ 33 h 46"/>
                <a:gd name="T12" fmla="*/ 13 w 77"/>
                <a:gd name="T13" fmla="*/ 46 h 46"/>
                <a:gd name="T14" fmla="*/ 65 w 77"/>
                <a:gd name="T15" fmla="*/ 46 h 46"/>
                <a:gd name="T16" fmla="*/ 77 w 77"/>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77" y="33"/>
                  </a:moveTo>
                  <a:cubicBezTo>
                    <a:pt x="77" y="12"/>
                    <a:pt x="77" y="12"/>
                    <a:pt x="77" y="12"/>
                  </a:cubicBezTo>
                  <a:cubicBezTo>
                    <a:pt x="77" y="5"/>
                    <a:pt x="72" y="0"/>
                    <a:pt x="65" y="0"/>
                  </a:cubicBezTo>
                  <a:cubicBezTo>
                    <a:pt x="13" y="0"/>
                    <a:pt x="13" y="0"/>
                    <a:pt x="13" y="0"/>
                  </a:cubicBezTo>
                  <a:cubicBezTo>
                    <a:pt x="6" y="0"/>
                    <a:pt x="0" y="5"/>
                    <a:pt x="0" y="12"/>
                  </a:cubicBezTo>
                  <a:cubicBezTo>
                    <a:pt x="0" y="33"/>
                    <a:pt x="0" y="33"/>
                    <a:pt x="0" y="33"/>
                  </a:cubicBezTo>
                  <a:cubicBezTo>
                    <a:pt x="0" y="40"/>
                    <a:pt x="6" y="46"/>
                    <a:pt x="13" y="46"/>
                  </a:cubicBezTo>
                  <a:cubicBezTo>
                    <a:pt x="65" y="46"/>
                    <a:pt x="65" y="46"/>
                    <a:pt x="65" y="46"/>
                  </a:cubicBezTo>
                  <a:cubicBezTo>
                    <a:pt x="72" y="46"/>
                    <a:pt x="77" y="40"/>
                    <a:pt x="77" y="33"/>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16" name="Freeform 107"/>
            <p:cNvSpPr>
              <a:spLocks/>
            </p:cNvSpPr>
            <p:nvPr/>
          </p:nvSpPr>
          <p:spPr bwMode="black">
            <a:xfrm>
              <a:off x="10471614" y="4648623"/>
              <a:ext cx="144116" cy="84133"/>
            </a:xfrm>
            <a:custGeom>
              <a:avLst/>
              <a:gdLst>
                <a:gd name="T0" fmla="*/ 0 w 78"/>
                <a:gd name="T1" fmla="*/ 12 h 46"/>
                <a:gd name="T2" fmla="*/ 0 w 78"/>
                <a:gd name="T3" fmla="*/ 33 h 46"/>
                <a:gd name="T4" fmla="*/ 13 w 78"/>
                <a:gd name="T5" fmla="*/ 46 h 46"/>
                <a:gd name="T6" fmla="*/ 65 w 78"/>
                <a:gd name="T7" fmla="*/ 46 h 46"/>
                <a:gd name="T8" fmla="*/ 78 w 78"/>
                <a:gd name="T9" fmla="*/ 33 h 46"/>
                <a:gd name="T10" fmla="*/ 78 w 78"/>
                <a:gd name="T11" fmla="*/ 12 h 46"/>
                <a:gd name="T12" fmla="*/ 65 w 78"/>
                <a:gd name="T13" fmla="*/ 0 h 46"/>
                <a:gd name="T14" fmla="*/ 13 w 78"/>
                <a:gd name="T15" fmla="*/ 0 h 46"/>
                <a:gd name="T16" fmla="*/ 0 w 78"/>
                <a:gd name="T17"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0" y="12"/>
                  </a:moveTo>
                  <a:cubicBezTo>
                    <a:pt x="0" y="33"/>
                    <a:pt x="0" y="33"/>
                    <a:pt x="0" y="33"/>
                  </a:cubicBezTo>
                  <a:cubicBezTo>
                    <a:pt x="0" y="40"/>
                    <a:pt x="6" y="46"/>
                    <a:pt x="13" y="46"/>
                  </a:cubicBezTo>
                  <a:cubicBezTo>
                    <a:pt x="65" y="46"/>
                    <a:pt x="65" y="46"/>
                    <a:pt x="65" y="46"/>
                  </a:cubicBez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17" name="Freeform 108"/>
            <p:cNvSpPr>
              <a:spLocks/>
            </p:cNvSpPr>
            <p:nvPr/>
          </p:nvSpPr>
          <p:spPr bwMode="black">
            <a:xfrm>
              <a:off x="10632089" y="4648623"/>
              <a:ext cx="143337" cy="84133"/>
            </a:xfrm>
            <a:custGeom>
              <a:avLst/>
              <a:gdLst>
                <a:gd name="T0" fmla="*/ 65 w 78"/>
                <a:gd name="T1" fmla="*/ 46 h 46"/>
                <a:gd name="T2" fmla="*/ 78 w 78"/>
                <a:gd name="T3" fmla="*/ 33 h 46"/>
                <a:gd name="T4" fmla="*/ 78 w 78"/>
                <a:gd name="T5" fmla="*/ 12 h 46"/>
                <a:gd name="T6" fmla="*/ 65 w 78"/>
                <a:gd name="T7" fmla="*/ 0 h 46"/>
                <a:gd name="T8" fmla="*/ 13 w 78"/>
                <a:gd name="T9" fmla="*/ 0 h 46"/>
                <a:gd name="T10" fmla="*/ 0 w 78"/>
                <a:gd name="T11" fmla="*/ 12 h 46"/>
                <a:gd name="T12" fmla="*/ 0 w 78"/>
                <a:gd name="T13" fmla="*/ 33 h 46"/>
                <a:gd name="T14" fmla="*/ 13 w 78"/>
                <a:gd name="T15" fmla="*/ 46 h 46"/>
                <a:gd name="T16" fmla="*/ 65 w 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46"/>
                  </a:moveTo>
                  <a:cubicBezTo>
                    <a:pt x="72" y="46"/>
                    <a:pt x="78" y="40"/>
                    <a:pt x="78" y="33"/>
                  </a:cubicBezTo>
                  <a:cubicBezTo>
                    <a:pt x="78" y="12"/>
                    <a:pt x="78" y="12"/>
                    <a:pt x="78" y="12"/>
                  </a:cubicBezTo>
                  <a:cubicBezTo>
                    <a:pt x="78" y="5"/>
                    <a:pt x="72" y="0"/>
                    <a:pt x="65" y="0"/>
                  </a:cubicBezTo>
                  <a:cubicBezTo>
                    <a:pt x="13" y="0"/>
                    <a:pt x="13" y="0"/>
                    <a:pt x="13" y="0"/>
                  </a:cubicBezTo>
                  <a:cubicBezTo>
                    <a:pt x="6" y="0"/>
                    <a:pt x="0" y="5"/>
                    <a:pt x="0" y="12"/>
                  </a:cubicBezTo>
                  <a:cubicBezTo>
                    <a:pt x="0" y="33"/>
                    <a:pt x="0" y="33"/>
                    <a:pt x="0" y="33"/>
                  </a:cubicBezTo>
                  <a:cubicBezTo>
                    <a:pt x="0" y="40"/>
                    <a:pt x="6" y="46"/>
                    <a:pt x="13" y="46"/>
                  </a:cubicBezTo>
                  <a:lnTo>
                    <a:pt x="65" y="46"/>
                  </a:ln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18" name="Freeform 109"/>
            <p:cNvSpPr>
              <a:spLocks/>
            </p:cNvSpPr>
            <p:nvPr/>
          </p:nvSpPr>
          <p:spPr bwMode="black">
            <a:xfrm>
              <a:off x="10392934" y="4745999"/>
              <a:ext cx="143337" cy="84912"/>
            </a:xfrm>
            <a:custGeom>
              <a:avLst/>
              <a:gdLst>
                <a:gd name="T0" fmla="*/ 65 w 78"/>
                <a:gd name="T1" fmla="*/ 0 h 46"/>
                <a:gd name="T2" fmla="*/ 13 w 78"/>
                <a:gd name="T3" fmla="*/ 0 h 46"/>
                <a:gd name="T4" fmla="*/ 0 w 78"/>
                <a:gd name="T5" fmla="*/ 13 h 46"/>
                <a:gd name="T6" fmla="*/ 0 w 78"/>
                <a:gd name="T7" fmla="*/ 34 h 46"/>
                <a:gd name="T8" fmla="*/ 13 w 78"/>
                <a:gd name="T9" fmla="*/ 46 h 46"/>
                <a:gd name="T10" fmla="*/ 65 w 78"/>
                <a:gd name="T11" fmla="*/ 46 h 46"/>
                <a:gd name="T12" fmla="*/ 78 w 78"/>
                <a:gd name="T13" fmla="*/ 34 h 46"/>
                <a:gd name="T14" fmla="*/ 78 w 78"/>
                <a:gd name="T15" fmla="*/ 13 h 46"/>
                <a:gd name="T16" fmla="*/ 65 w 7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6">
                  <a:moveTo>
                    <a:pt x="65" y="0"/>
                  </a:moveTo>
                  <a:cubicBezTo>
                    <a:pt x="13" y="0"/>
                    <a:pt x="13" y="0"/>
                    <a:pt x="13" y="0"/>
                  </a:cubicBezTo>
                  <a:cubicBezTo>
                    <a:pt x="6" y="0"/>
                    <a:pt x="0" y="5"/>
                    <a:pt x="0" y="13"/>
                  </a:cubicBezTo>
                  <a:cubicBezTo>
                    <a:pt x="0" y="34"/>
                    <a:pt x="0" y="34"/>
                    <a:pt x="0" y="34"/>
                  </a:cubicBezTo>
                  <a:cubicBezTo>
                    <a:pt x="0" y="41"/>
                    <a:pt x="6" y="46"/>
                    <a:pt x="13" y="46"/>
                  </a:cubicBezTo>
                  <a:cubicBezTo>
                    <a:pt x="65" y="46"/>
                    <a:pt x="65" y="46"/>
                    <a:pt x="65" y="46"/>
                  </a:cubicBezTo>
                  <a:cubicBezTo>
                    <a:pt x="72" y="46"/>
                    <a:pt x="78" y="41"/>
                    <a:pt x="78" y="34"/>
                  </a:cubicBezTo>
                  <a:cubicBezTo>
                    <a:pt x="78" y="13"/>
                    <a:pt x="78" y="13"/>
                    <a:pt x="78" y="13"/>
                  </a:cubicBezTo>
                  <a:cubicBezTo>
                    <a:pt x="78" y="5"/>
                    <a:pt x="72" y="0"/>
                    <a:pt x="65" y="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19" name="Freeform 110"/>
            <p:cNvSpPr>
              <a:spLocks/>
            </p:cNvSpPr>
            <p:nvPr/>
          </p:nvSpPr>
          <p:spPr bwMode="black">
            <a:xfrm>
              <a:off x="10551072" y="4745999"/>
              <a:ext cx="141779" cy="84912"/>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20" name="Freeform 111"/>
            <p:cNvSpPr>
              <a:spLocks/>
            </p:cNvSpPr>
            <p:nvPr/>
          </p:nvSpPr>
          <p:spPr bwMode="black">
            <a:xfrm>
              <a:off x="10710768" y="4745999"/>
              <a:ext cx="141779" cy="84912"/>
            </a:xfrm>
            <a:custGeom>
              <a:avLst/>
              <a:gdLst>
                <a:gd name="T0" fmla="*/ 64 w 77"/>
                <a:gd name="T1" fmla="*/ 0 h 46"/>
                <a:gd name="T2" fmla="*/ 13 w 77"/>
                <a:gd name="T3" fmla="*/ 0 h 46"/>
                <a:gd name="T4" fmla="*/ 0 w 77"/>
                <a:gd name="T5" fmla="*/ 13 h 46"/>
                <a:gd name="T6" fmla="*/ 0 w 77"/>
                <a:gd name="T7" fmla="*/ 34 h 46"/>
                <a:gd name="T8" fmla="*/ 13 w 77"/>
                <a:gd name="T9" fmla="*/ 46 h 46"/>
                <a:gd name="T10" fmla="*/ 64 w 77"/>
                <a:gd name="T11" fmla="*/ 46 h 46"/>
                <a:gd name="T12" fmla="*/ 77 w 77"/>
                <a:gd name="T13" fmla="*/ 34 h 46"/>
                <a:gd name="T14" fmla="*/ 77 w 77"/>
                <a:gd name="T15" fmla="*/ 13 h 46"/>
                <a:gd name="T16" fmla="*/ 64 w 7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64" y="0"/>
                  </a:moveTo>
                  <a:cubicBezTo>
                    <a:pt x="13" y="0"/>
                    <a:pt x="13" y="0"/>
                    <a:pt x="13" y="0"/>
                  </a:cubicBezTo>
                  <a:cubicBezTo>
                    <a:pt x="6" y="0"/>
                    <a:pt x="0" y="5"/>
                    <a:pt x="0" y="13"/>
                  </a:cubicBezTo>
                  <a:cubicBezTo>
                    <a:pt x="0" y="34"/>
                    <a:pt x="0" y="34"/>
                    <a:pt x="0" y="34"/>
                  </a:cubicBezTo>
                  <a:cubicBezTo>
                    <a:pt x="0" y="41"/>
                    <a:pt x="6" y="46"/>
                    <a:pt x="13" y="46"/>
                  </a:cubicBezTo>
                  <a:cubicBezTo>
                    <a:pt x="64" y="46"/>
                    <a:pt x="64" y="46"/>
                    <a:pt x="64" y="46"/>
                  </a:cubicBezTo>
                  <a:cubicBezTo>
                    <a:pt x="71" y="46"/>
                    <a:pt x="77" y="41"/>
                    <a:pt x="77" y="34"/>
                  </a:cubicBezTo>
                  <a:cubicBezTo>
                    <a:pt x="77" y="13"/>
                    <a:pt x="77" y="13"/>
                    <a:pt x="77" y="13"/>
                  </a:cubicBezTo>
                  <a:cubicBezTo>
                    <a:pt x="77" y="5"/>
                    <a:pt x="71" y="0"/>
                    <a:pt x="64" y="0"/>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21" name="Freeform 112"/>
            <p:cNvSpPr>
              <a:spLocks/>
            </p:cNvSpPr>
            <p:nvPr/>
          </p:nvSpPr>
          <p:spPr bwMode="black">
            <a:xfrm>
              <a:off x="10396050" y="4547353"/>
              <a:ext cx="141779" cy="84912"/>
            </a:xfrm>
            <a:custGeom>
              <a:avLst/>
              <a:gdLst>
                <a:gd name="T0" fmla="*/ 12 w 77"/>
                <a:gd name="T1" fmla="*/ 46 h 46"/>
                <a:gd name="T2" fmla="*/ 64 w 77"/>
                <a:gd name="T3" fmla="*/ 46 h 46"/>
                <a:gd name="T4" fmla="*/ 77 w 77"/>
                <a:gd name="T5" fmla="*/ 34 h 46"/>
                <a:gd name="T6" fmla="*/ 77 w 77"/>
                <a:gd name="T7" fmla="*/ 13 h 46"/>
                <a:gd name="T8" fmla="*/ 64 w 77"/>
                <a:gd name="T9" fmla="*/ 0 h 46"/>
                <a:gd name="T10" fmla="*/ 12 w 77"/>
                <a:gd name="T11" fmla="*/ 0 h 46"/>
                <a:gd name="T12" fmla="*/ 0 w 77"/>
                <a:gd name="T13" fmla="*/ 13 h 46"/>
                <a:gd name="T14" fmla="*/ 0 w 77"/>
                <a:gd name="T15" fmla="*/ 34 h 46"/>
                <a:gd name="T16" fmla="*/ 12 w 77"/>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6">
                  <a:moveTo>
                    <a:pt x="12" y="46"/>
                  </a:moveTo>
                  <a:cubicBezTo>
                    <a:pt x="64" y="46"/>
                    <a:pt x="64" y="46"/>
                    <a:pt x="64" y="46"/>
                  </a:cubicBezTo>
                  <a:cubicBezTo>
                    <a:pt x="71" y="46"/>
                    <a:pt x="77" y="41"/>
                    <a:pt x="77" y="34"/>
                  </a:cubicBezTo>
                  <a:cubicBezTo>
                    <a:pt x="77" y="13"/>
                    <a:pt x="77" y="13"/>
                    <a:pt x="77" y="13"/>
                  </a:cubicBezTo>
                  <a:cubicBezTo>
                    <a:pt x="77" y="6"/>
                    <a:pt x="71" y="0"/>
                    <a:pt x="64" y="0"/>
                  </a:cubicBezTo>
                  <a:cubicBezTo>
                    <a:pt x="12" y="0"/>
                    <a:pt x="12" y="0"/>
                    <a:pt x="12" y="0"/>
                  </a:cubicBezTo>
                  <a:cubicBezTo>
                    <a:pt x="5" y="0"/>
                    <a:pt x="0" y="6"/>
                    <a:pt x="0" y="13"/>
                  </a:cubicBezTo>
                  <a:cubicBezTo>
                    <a:pt x="0" y="34"/>
                    <a:pt x="0" y="34"/>
                    <a:pt x="0" y="34"/>
                  </a:cubicBezTo>
                  <a:cubicBezTo>
                    <a:pt x="0" y="41"/>
                    <a:pt x="5" y="46"/>
                    <a:pt x="12" y="46"/>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22" name="Freeform 113"/>
            <p:cNvSpPr>
              <a:spLocks/>
            </p:cNvSpPr>
            <p:nvPr/>
          </p:nvSpPr>
          <p:spPr bwMode="black">
            <a:xfrm>
              <a:off x="10552630" y="4527098"/>
              <a:ext cx="552315" cy="106724"/>
            </a:xfrm>
            <a:custGeom>
              <a:avLst/>
              <a:gdLst>
                <a:gd name="T0" fmla="*/ 292 w 300"/>
                <a:gd name="T1" fmla="*/ 9 h 58"/>
                <a:gd name="T2" fmla="*/ 235 w 300"/>
                <a:gd name="T3" fmla="*/ 9 h 58"/>
                <a:gd name="T4" fmla="*/ 222 w 300"/>
                <a:gd name="T5" fmla="*/ 18 h 58"/>
                <a:gd name="T6" fmla="*/ 194 w 300"/>
                <a:gd name="T7" fmla="*/ 46 h 58"/>
                <a:gd name="T8" fmla="*/ 184 w 300"/>
                <a:gd name="T9" fmla="*/ 46 h 58"/>
                <a:gd name="T10" fmla="*/ 185 w 300"/>
                <a:gd name="T11" fmla="*/ 42 h 58"/>
                <a:gd name="T12" fmla="*/ 167 w 300"/>
                <a:gd name="T13" fmla="*/ 42 h 58"/>
                <a:gd name="T14" fmla="*/ 160 w 300"/>
                <a:gd name="T15" fmla="*/ 31 h 58"/>
                <a:gd name="T16" fmla="*/ 149 w 300"/>
                <a:gd name="T17" fmla="*/ 26 h 58"/>
                <a:gd name="T18" fmla="*/ 139 w 300"/>
                <a:gd name="T19" fmla="*/ 17 h 58"/>
                <a:gd name="T20" fmla="*/ 130 w 300"/>
                <a:gd name="T21" fmla="*/ 13 h 58"/>
                <a:gd name="T22" fmla="*/ 121 w 300"/>
                <a:gd name="T23" fmla="*/ 9 h 58"/>
                <a:gd name="T24" fmla="*/ 102 w 300"/>
                <a:gd name="T25" fmla="*/ 7 h 58"/>
                <a:gd name="T26" fmla="*/ 87 w 300"/>
                <a:gd name="T27" fmla="*/ 0 h 58"/>
                <a:gd name="T28" fmla="*/ 64 w 300"/>
                <a:gd name="T29" fmla="*/ 14 h 58"/>
                <a:gd name="T30" fmla="*/ 47 w 300"/>
                <a:gd name="T31" fmla="*/ 25 h 58"/>
                <a:gd name="T32" fmla="*/ 38 w 300"/>
                <a:gd name="T33" fmla="*/ 35 h 58"/>
                <a:gd name="T34" fmla="*/ 24 w 300"/>
                <a:gd name="T35" fmla="*/ 43 h 58"/>
                <a:gd name="T36" fmla="*/ 24 w 300"/>
                <a:gd name="T37" fmla="*/ 46 h 58"/>
                <a:gd name="T38" fmla="*/ 8 w 300"/>
                <a:gd name="T39" fmla="*/ 46 h 58"/>
                <a:gd name="T40" fmla="*/ 7 w 300"/>
                <a:gd name="T41" fmla="*/ 58 h 58"/>
                <a:gd name="T42" fmla="*/ 187 w 300"/>
                <a:gd name="T43" fmla="*/ 58 h 58"/>
                <a:gd name="T44" fmla="*/ 216 w 300"/>
                <a:gd name="T45" fmla="*/ 50 h 58"/>
                <a:gd name="T46" fmla="*/ 236 w 300"/>
                <a:gd name="T47" fmla="*/ 26 h 58"/>
                <a:gd name="T48" fmla="*/ 239 w 300"/>
                <a:gd name="T49" fmla="*/ 26 h 58"/>
                <a:gd name="T50" fmla="*/ 292 w 300"/>
                <a:gd name="T51" fmla="*/ 26 h 58"/>
                <a:gd name="T52" fmla="*/ 300 w 300"/>
                <a:gd name="T53" fmla="*/ 17 h 58"/>
                <a:gd name="T54" fmla="*/ 292 w 300"/>
                <a:gd name="T55"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58">
                  <a:moveTo>
                    <a:pt x="292" y="9"/>
                  </a:moveTo>
                  <a:cubicBezTo>
                    <a:pt x="235" y="9"/>
                    <a:pt x="235" y="9"/>
                    <a:pt x="235" y="9"/>
                  </a:cubicBezTo>
                  <a:cubicBezTo>
                    <a:pt x="231" y="9"/>
                    <a:pt x="227" y="13"/>
                    <a:pt x="222" y="18"/>
                  </a:cubicBezTo>
                  <a:cubicBezTo>
                    <a:pt x="213" y="29"/>
                    <a:pt x="199" y="46"/>
                    <a:pt x="194" y="46"/>
                  </a:cubicBezTo>
                  <a:cubicBezTo>
                    <a:pt x="193" y="46"/>
                    <a:pt x="190" y="46"/>
                    <a:pt x="184" y="46"/>
                  </a:cubicBezTo>
                  <a:cubicBezTo>
                    <a:pt x="185" y="45"/>
                    <a:pt x="185" y="43"/>
                    <a:pt x="185" y="42"/>
                  </a:cubicBezTo>
                  <a:cubicBezTo>
                    <a:pt x="184" y="37"/>
                    <a:pt x="172" y="42"/>
                    <a:pt x="167" y="42"/>
                  </a:cubicBezTo>
                  <a:cubicBezTo>
                    <a:pt x="162" y="42"/>
                    <a:pt x="162" y="35"/>
                    <a:pt x="160" y="31"/>
                  </a:cubicBezTo>
                  <a:cubicBezTo>
                    <a:pt x="158" y="27"/>
                    <a:pt x="152" y="29"/>
                    <a:pt x="149" y="26"/>
                  </a:cubicBezTo>
                  <a:cubicBezTo>
                    <a:pt x="146" y="23"/>
                    <a:pt x="139" y="21"/>
                    <a:pt x="139" y="17"/>
                  </a:cubicBezTo>
                  <a:cubicBezTo>
                    <a:pt x="139" y="13"/>
                    <a:pt x="130" y="13"/>
                    <a:pt x="130" y="13"/>
                  </a:cubicBezTo>
                  <a:cubicBezTo>
                    <a:pt x="130" y="13"/>
                    <a:pt x="122" y="13"/>
                    <a:pt x="121" y="9"/>
                  </a:cubicBezTo>
                  <a:cubicBezTo>
                    <a:pt x="120" y="6"/>
                    <a:pt x="107" y="6"/>
                    <a:pt x="102" y="7"/>
                  </a:cubicBezTo>
                  <a:cubicBezTo>
                    <a:pt x="96" y="7"/>
                    <a:pt x="97" y="0"/>
                    <a:pt x="87" y="0"/>
                  </a:cubicBezTo>
                  <a:cubicBezTo>
                    <a:pt x="77" y="0"/>
                    <a:pt x="73" y="10"/>
                    <a:pt x="64" y="14"/>
                  </a:cubicBezTo>
                  <a:cubicBezTo>
                    <a:pt x="56" y="18"/>
                    <a:pt x="52" y="23"/>
                    <a:pt x="47" y="25"/>
                  </a:cubicBezTo>
                  <a:cubicBezTo>
                    <a:pt x="42" y="27"/>
                    <a:pt x="41" y="37"/>
                    <a:pt x="38" y="35"/>
                  </a:cubicBezTo>
                  <a:cubicBezTo>
                    <a:pt x="35" y="33"/>
                    <a:pt x="28" y="36"/>
                    <a:pt x="24" y="43"/>
                  </a:cubicBezTo>
                  <a:cubicBezTo>
                    <a:pt x="23" y="44"/>
                    <a:pt x="23" y="46"/>
                    <a:pt x="24" y="46"/>
                  </a:cubicBezTo>
                  <a:cubicBezTo>
                    <a:pt x="16" y="46"/>
                    <a:pt x="10" y="46"/>
                    <a:pt x="8" y="46"/>
                  </a:cubicBezTo>
                  <a:cubicBezTo>
                    <a:pt x="1" y="46"/>
                    <a:pt x="0" y="58"/>
                    <a:pt x="7" y="58"/>
                  </a:cubicBezTo>
                  <a:cubicBezTo>
                    <a:pt x="14" y="58"/>
                    <a:pt x="171" y="58"/>
                    <a:pt x="187" y="58"/>
                  </a:cubicBezTo>
                  <a:cubicBezTo>
                    <a:pt x="203" y="58"/>
                    <a:pt x="210" y="56"/>
                    <a:pt x="216" y="50"/>
                  </a:cubicBezTo>
                  <a:cubicBezTo>
                    <a:pt x="220" y="46"/>
                    <a:pt x="230" y="34"/>
                    <a:pt x="236" y="26"/>
                  </a:cubicBezTo>
                  <a:cubicBezTo>
                    <a:pt x="239" y="26"/>
                    <a:pt x="239" y="26"/>
                    <a:pt x="239" y="26"/>
                  </a:cubicBezTo>
                  <a:cubicBezTo>
                    <a:pt x="292" y="26"/>
                    <a:pt x="292" y="26"/>
                    <a:pt x="292" y="26"/>
                  </a:cubicBezTo>
                  <a:cubicBezTo>
                    <a:pt x="297" y="26"/>
                    <a:pt x="300" y="22"/>
                    <a:pt x="300" y="17"/>
                  </a:cubicBezTo>
                  <a:cubicBezTo>
                    <a:pt x="300" y="13"/>
                    <a:pt x="297" y="9"/>
                    <a:pt x="292" y="9"/>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grpSp>
      <p:grpSp>
        <p:nvGrpSpPr>
          <p:cNvPr id="23" name="Group 22"/>
          <p:cNvGrpSpPr>
            <a:grpSpLocks noChangeAspect="1"/>
          </p:cNvGrpSpPr>
          <p:nvPr/>
        </p:nvGrpSpPr>
        <p:grpSpPr bwMode="black">
          <a:xfrm flipH="1">
            <a:off x="6002426" y="2994006"/>
            <a:ext cx="401143" cy="980261"/>
            <a:chOff x="3233738" y="168276"/>
            <a:chExt cx="2651125" cy="6480174"/>
          </a:xfrm>
        </p:grpSpPr>
        <p:sp>
          <p:nvSpPr>
            <p:cNvPr id="24"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25"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sp>
          <p:nvSpPr>
            <p:cNvPr id="26"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pitchFamily="34" charset="0"/>
              </a:endParaRPr>
            </a:p>
          </p:txBody>
        </p:sp>
      </p:grpSp>
      <p:sp>
        <p:nvSpPr>
          <p:cNvPr id="27" name="Rectangle 26"/>
          <p:cNvSpPr/>
          <p:nvPr/>
        </p:nvSpPr>
        <p:spPr bwMode="auto">
          <a:xfrm>
            <a:off x="9875837" y="2474014"/>
            <a:ext cx="2103120" cy="2724679"/>
          </a:xfrm>
          <a:prstGeom prst="rect">
            <a:avLst/>
          </a:prstGeom>
          <a:solidFill>
            <a:srgbClr val="002050"/>
          </a:solidFill>
          <a:ln>
            <a:noFill/>
            <a:headEnd type="none" w="med" len="med"/>
            <a:tailEnd type="none" w="med" len="med"/>
          </a:ln>
          <a:effectLst>
            <a:outerShdw blurRad="393700" dist="317500" dir="5400000" sx="90000" sy="90000" algn="ctr" rotWithShape="0">
              <a:schemeClr val="tx1">
                <a:alpha val="3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latin typeface="Segoe" pitchFamily="34" charset="0"/>
              </a:rPr>
              <a:t>Questions</a:t>
            </a:r>
          </a:p>
          <a:p>
            <a:pPr algn="ctr" defTabSz="932290" fontAlgn="base">
              <a:spcBef>
                <a:spcPct val="0"/>
              </a:spcBef>
              <a:spcAft>
                <a:spcPct val="0"/>
              </a:spcAft>
            </a:pPr>
            <a:endParaRPr lang="en-US" sz="2244" dirty="0">
              <a:gradFill>
                <a:gsLst>
                  <a:gs pos="0">
                    <a:srgbClr val="FFFFFF"/>
                  </a:gs>
                  <a:gs pos="100000">
                    <a:srgbClr val="FFFFFF"/>
                  </a:gs>
                </a:gsLst>
                <a:lin ang="5400000" scaled="0"/>
              </a:gradFill>
              <a:latin typeface="Segoe" pitchFamily="34" charset="0"/>
            </a:endParaRPr>
          </a:p>
        </p:txBody>
      </p:sp>
      <p:sp>
        <p:nvSpPr>
          <p:cNvPr id="30" name="Freeform 125"/>
          <p:cNvSpPr>
            <a:spLocks noChangeAspect="1" noEditPoints="1"/>
          </p:cNvSpPr>
          <p:nvPr/>
        </p:nvSpPr>
        <p:spPr bwMode="black">
          <a:xfrm>
            <a:off x="10561636" y="3070206"/>
            <a:ext cx="514568" cy="914400"/>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dirty="0">
              <a:latin typeface="Segoe" pitchFamily="34" charset="0"/>
            </a:endParaRPr>
          </a:p>
        </p:txBody>
      </p:sp>
      <p:sp>
        <p:nvSpPr>
          <p:cNvPr id="31" name="Freeform 113"/>
          <p:cNvSpPr>
            <a:spLocks noEditPoints="1"/>
          </p:cNvSpPr>
          <p:nvPr/>
        </p:nvSpPr>
        <p:spPr bwMode="black">
          <a:xfrm>
            <a:off x="8247785" y="3080964"/>
            <a:ext cx="634823" cy="783487"/>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chemeClr val="bg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32" name="Freeform 104"/>
          <p:cNvSpPr>
            <a:spLocks noEditPoints="1"/>
          </p:cNvSpPr>
          <p:nvPr/>
        </p:nvSpPr>
        <p:spPr bwMode="black">
          <a:xfrm>
            <a:off x="1112837" y="3086263"/>
            <a:ext cx="708355" cy="781805"/>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bg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2590523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6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6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decel="6000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6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decel="6000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decel="6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decel="6000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decel="6000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10" grpId="0" animBg="1"/>
      <p:bldP spid="27"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a:bodyPr>
          <a:lstStyle/>
          <a:p>
            <a:r>
              <a:rPr lang="en-US" sz="4100" dirty="0">
                <a:solidFill>
                  <a:schemeClr val="tx2"/>
                </a:solidFill>
              </a:rPr>
              <a:t>Database </a:t>
            </a:r>
            <a:r>
              <a:rPr lang="en-US" sz="4100" dirty="0" smtClean="0">
                <a:solidFill>
                  <a:schemeClr val="tx2"/>
                </a:solidFill>
              </a:rPr>
              <a:t>multi-tenancy</a:t>
            </a:r>
            <a:endParaRPr lang="en-US" sz="4100" dirty="0">
              <a:solidFill>
                <a:schemeClr val="tx2"/>
              </a:solidFill>
            </a:endParaRPr>
          </a:p>
          <a:p>
            <a:r>
              <a:rPr lang="en-US" sz="4100" dirty="0">
                <a:solidFill>
                  <a:schemeClr val="tx2"/>
                </a:solidFill>
              </a:rPr>
              <a:t>Home </a:t>
            </a:r>
            <a:r>
              <a:rPr lang="en-US" sz="4100" dirty="0" smtClean="0">
                <a:solidFill>
                  <a:schemeClr val="tx2"/>
                </a:solidFill>
              </a:rPr>
              <a:t>page changes </a:t>
            </a:r>
            <a:endParaRPr lang="en-US" sz="4100" dirty="0">
              <a:solidFill>
                <a:schemeClr val="tx2"/>
              </a:solidFill>
            </a:endParaRPr>
          </a:p>
          <a:p>
            <a:r>
              <a:rPr lang="en-US" dirty="0" smtClean="0">
                <a:solidFill>
                  <a:schemeClr val="tx2"/>
                </a:solidFill>
              </a:rPr>
              <a:t>Select printer at time of print </a:t>
            </a:r>
          </a:p>
          <a:p>
            <a:r>
              <a:rPr lang="en-US" dirty="0" smtClean="0">
                <a:solidFill>
                  <a:schemeClr val="tx2"/>
                </a:solidFill>
              </a:rPr>
              <a:t>Http:// in report destination</a:t>
            </a:r>
          </a:p>
          <a:p>
            <a:r>
              <a:rPr lang="en-US" dirty="0" smtClean="0">
                <a:solidFill>
                  <a:schemeClr val="tx2"/>
                </a:solidFill>
              </a:rPr>
              <a:t>Microsoft</a:t>
            </a:r>
            <a:r>
              <a:rPr lang="en-US" baseline="30000" dirty="0" smtClean="0">
                <a:solidFill>
                  <a:schemeClr val="tx2"/>
                </a:solidFill>
              </a:rPr>
              <a:t>®</a:t>
            </a:r>
            <a:r>
              <a:rPr lang="en-US" dirty="0" smtClean="0">
                <a:solidFill>
                  <a:schemeClr val="tx2"/>
                </a:solidFill>
              </a:rPr>
              <a:t> Excel</a:t>
            </a:r>
            <a:r>
              <a:rPr lang="en-US" baseline="30000" dirty="0" smtClean="0">
                <a:solidFill>
                  <a:schemeClr val="tx2"/>
                </a:solidFill>
              </a:rPr>
              <a:t>®</a:t>
            </a:r>
            <a:r>
              <a:rPr lang="en-US" dirty="0" smtClean="0">
                <a:solidFill>
                  <a:schemeClr val="tx2"/>
                </a:solidFill>
              </a:rPr>
              <a:t> export using open XML</a:t>
            </a:r>
          </a:p>
          <a:p>
            <a:r>
              <a:rPr lang="en-US" dirty="0" smtClean="0">
                <a:solidFill>
                  <a:schemeClr val="tx2"/>
                </a:solidFill>
              </a:rPr>
              <a:t>Mark all/unmark all for alternate/modified windows</a:t>
            </a:r>
          </a:p>
          <a:p>
            <a:pPr marL="0" indent="0">
              <a:buNone/>
            </a:pPr>
            <a:endParaRPr lang="en-US" dirty="0">
              <a:solidFill>
                <a:schemeClr val="tx2"/>
              </a:solidFill>
            </a:endParaRPr>
          </a:p>
          <a:p>
            <a:endParaRPr lang="en-US"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System</a:t>
            </a:r>
            <a:endParaRPr lang="en-US" dirty="0">
              <a:solidFill>
                <a:schemeClr val="tx2"/>
              </a:solidFill>
            </a:endParaRPr>
          </a:p>
        </p:txBody>
      </p:sp>
    </p:spTree>
    <p:extLst>
      <p:ext uri="{BB962C8B-B14F-4D97-AF65-F5344CB8AC3E}">
        <p14:creationId xmlns:p14="http://schemas.microsoft.com/office/powerpoint/2010/main" val="41271881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lstStyle/>
          <a:p>
            <a:r>
              <a:rPr lang="en-US" dirty="0" smtClean="0">
                <a:solidFill>
                  <a:schemeClr val="accent5"/>
                </a:solidFill>
              </a:rPr>
              <a:t>64-Bit Microsoft Office</a:t>
            </a:r>
            <a:r>
              <a:rPr lang="en-US" baseline="30000" dirty="0" smtClean="0">
                <a:solidFill>
                  <a:schemeClr val="accent5"/>
                </a:solidFill>
              </a:rPr>
              <a:t>®</a:t>
            </a:r>
            <a:r>
              <a:rPr lang="en-US" dirty="0" smtClean="0">
                <a:solidFill>
                  <a:schemeClr val="accent5"/>
                </a:solidFill>
              </a:rPr>
              <a:t> Outlook</a:t>
            </a:r>
            <a:r>
              <a:rPr lang="en-US" baseline="30000" dirty="0" smtClean="0">
                <a:solidFill>
                  <a:schemeClr val="accent5"/>
                </a:solidFill>
              </a:rPr>
              <a:t>®</a:t>
            </a:r>
            <a:r>
              <a:rPr lang="en-US" dirty="0" smtClean="0">
                <a:solidFill>
                  <a:schemeClr val="accent5"/>
                </a:solidFill>
              </a:rPr>
              <a:t> supported</a:t>
            </a:r>
          </a:p>
          <a:p>
            <a:r>
              <a:rPr lang="en-US" dirty="0" smtClean="0">
                <a:solidFill>
                  <a:schemeClr val="accent5"/>
                </a:solidFill>
              </a:rPr>
              <a:t>Email indicators on navigation lists</a:t>
            </a:r>
          </a:p>
          <a:p>
            <a:r>
              <a:rPr lang="en-US" dirty="0" smtClean="0">
                <a:solidFill>
                  <a:schemeClr val="accent5"/>
                </a:solidFill>
              </a:rPr>
              <a:t>Password protection on Microsoft Office Word</a:t>
            </a:r>
            <a:r>
              <a:rPr lang="en-US" baseline="30000" dirty="0" smtClean="0">
                <a:solidFill>
                  <a:schemeClr val="accent5"/>
                </a:solidFill>
              </a:rPr>
              <a:t>®</a:t>
            </a:r>
            <a:r>
              <a:rPr lang="en-US" dirty="0" smtClean="0">
                <a:solidFill>
                  <a:schemeClr val="accent5"/>
                </a:solidFill>
              </a:rPr>
              <a:t> documents </a:t>
            </a:r>
          </a:p>
          <a:p>
            <a:r>
              <a:rPr lang="en-US" dirty="0" smtClean="0">
                <a:solidFill>
                  <a:schemeClr val="accent5"/>
                </a:solidFill>
              </a:rPr>
              <a:t>Word templates for receivables statements </a:t>
            </a:r>
          </a:p>
          <a:p>
            <a:r>
              <a:rPr lang="en-US" dirty="0" smtClean="0">
                <a:solidFill>
                  <a:schemeClr val="accent5"/>
                </a:solidFill>
              </a:rPr>
              <a:t>Email additional word templates for sales order processing (SOP) </a:t>
            </a:r>
            <a:endParaRPr lang="en-US" dirty="0">
              <a:solidFill>
                <a:schemeClr val="accent5"/>
              </a:solidFill>
            </a:endParaRPr>
          </a:p>
        </p:txBody>
      </p:sp>
      <p:sp>
        <p:nvSpPr>
          <p:cNvPr id="2" name="Title 1"/>
          <p:cNvSpPr>
            <a:spLocks noGrp="1"/>
          </p:cNvSpPr>
          <p:nvPr>
            <p:ph type="title"/>
          </p:nvPr>
        </p:nvSpPr>
        <p:spPr/>
        <p:txBody>
          <a:bodyPr/>
          <a:lstStyle/>
          <a:p>
            <a:r>
              <a:rPr lang="en-US" dirty="0" smtClean="0">
                <a:solidFill>
                  <a:schemeClr val="accent5"/>
                </a:solidFill>
              </a:rPr>
              <a:t>Email enhancements</a:t>
            </a:r>
            <a:endParaRPr lang="en-US" dirty="0">
              <a:solidFill>
                <a:schemeClr val="accent5"/>
              </a:solidFill>
            </a:endParaRPr>
          </a:p>
        </p:txBody>
      </p:sp>
    </p:spTree>
    <p:extLst>
      <p:ext uri="{BB962C8B-B14F-4D97-AF65-F5344CB8AC3E}">
        <p14:creationId xmlns:p14="http://schemas.microsoft.com/office/powerpoint/2010/main" val="32061312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a:bodyPr>
          <a:lstStyle/>
          <a:p>
            <a:r>
              <a:rPr lang="en-US" dirty="0">
                <a:solidFill>
                  <a:schemeClr val="tx2"/>
                </a:solidFill>
              </a:rPr>
              <a:t>Business Analyzer on the home page</a:t>
            </a:r>
          </a:p>
          <a:p>
            <a:r>
              <a:rPr lang="en-US" dirty="0" smtClean="0">
                <a:solidFill>
                  <a:schemeClr val="tx2"/>
                </a:solidFill>
              </a:rPr>
              <a:t>Printing SSRS </a:t>
            </a:r>
            <a:r>
              <a:rPr lang="en-US" dirty="0">
                <a:solidFill>
                  <a:schemeClr val="tx2"/>
                </a:solidFill>
              </a:rPr>
              <a:t>reports from forms</a:t>
            </a:r>
          </a:p>
          <a:p>
            <a:r>
              <a:rPr lang="en-US" dirty="0" smtClean="0">
                <a:solidFill>
                  <a:schemeClr val="tx2"/>
                </a:solidFill>
              </a:rPr>
              <a:t>Excel </a:t>
            </a:r>
            <a:r>
              <a:rPr lang="en-US" dirty="0">
                <a:solidFill>
                  <a:schemeClr val="tx2"/>
                </a:solidFill>
              </a:rPr>
              <a:t>report deployment to </a:t>
            </a:r>
            <a:r>
              <a:rPr lang="en-US" dirty="0" smtClean="0">
                <a:solidFill>
                  <a:schemeClr val="tx2"/>
                </a:solidFill>
              </a:rPr>
              <a:t>Office</a:t>
            </a:r>
            <a:r>
              <a:rPr lang="en-US" dirty="0">
                <a:solidFill>
                  <a:schemeClr val="tx2"/>
                </a:solidFill>
              </a:rPr>
              <a:t>® 365</a:t>
            </a:r>
          </a:p>
          <a:p>
            <a:r>
              <a:rPr lang="en-US" dirty="0" smtClean="0">
                <a:solidFill>
                  <a:schemeClr val="tx2"/>
                </a:solidFill>
              </a:rPr>
              <a:t>Word templates </a:t>
            </a:r>
            <a:r>
              <a:rPr lang="en-US" dirty="0">
                <a:solidFill>
                  <a:schemeClr val="tx2"/>
                </a:solidFill>
              </a:rPr>
              <a:t>for SOP </a:t>
            </a:r>
            <a:r>
              <a:rPr lang="en-US" dirty="0" smtClean="0">
                <a:solidFill>
                  <a:schemeClr val="tx2"/>
                </a:solidFill>
              </a:rPr>
              <a:t>back orders</a:t>
            </a:r>
            <a:endParaRPr lang="en-US" dirty="0">
              <a:solidFill>
                <a:schemeClr val="tx2"/>
              </a:solidFill>
            </a:endParaRPr>
          </a:p>
          <a:p>
            <a:r>
              <a:rPr lang="en-US" dirty="0" smtClean="0">
                <a:solidFill>
                  <a:schemeClr val="tx2"/>
                </a:solidFill>
              </a:rPr>
              <a:t>Word templates </a:t>
            </a:r>
            <a:r>
              <a:rPr lang="en-US" dirty="0">
                <a:solidFill>
                  <a:schemeClr val="tx2"/>
                </a:solidFill>
              </a:rPr>
              <a:t>for SOP </a:t>
            </a:r>
            <a:r>
              <a:rPr lang="en-US" dirty="0" smtClean="0">
                <a:solidFill>
                  <a:schemeClr val="tx2"/>
                </a:solidFill>
              </a:rPr>
              <a:t>picking tickets</a:t>
            </a:r>
            <a:endParaRPr lang="en-US" dirty="0">
              <a:solidFill>
                <a:schemeClr val="tx2"/>
              </a:solidFill>
            </a:endParaRPr>
          </a:p>
          <a:p>
            <a:r>
              <a:rPr lang="en-US" dirty="0" smtClean="0">
                <a:solidFill>
                  <a:schemeClr val="tx2"/>
                </a:solidFill>
              </a:rPr>
              <a:t>Business </a:t>
            </a:r>
            <a:r>
              <a:rPr lang="en-US" dirty="0">
                <a:solidFill>
                  <a:schemeClr val="tx2"/>
                </a:solidFill>
              </a:rPr>
              <a:t>Analyzer for </a:t>
            </a:r>
            <a:r>
              <a:rPr lang="en-US" dirty="0" smtClean="0">
                <a:solidFill>
                  <a:schemeClr val="tx2"/>
                </a:solidFill>
              </a:rPr>
              <a:t>Windows</a:t>
            </a:r>
            <a:r>
              <a:rPr lang="en-US" baseline="30000" dirty="0" smtClean="0">
                <a:solidFill>
                  <a:schemeClr val="tx2"/>
                </a:solidFill>
              </a:rPr>
              <a:t>®</a:t>
            </a:r>
            <a:r>
              <a:rPr lang="en-US" dirty="0" smtClean="0">
                <a:solidFill>
                  <a:schemeClr val="tx2"/>
                </a:solidFill>
              </a:rPr>
              <a:t> 8</a:t>
            </a:r>
            <a:endParaRPr lang="en-US" dirty="0">
              <a:solidFill>
                <a:schemeClr val="tx2"/>
              </a:solidFill>
            </a:endParaRPr>
          </a:p>
          <a:p>
            <a:endParaRPr lang="en-US"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Business intelligence</a:t>
            </a:r>
            <a:endParaRPr lang="en-US" dirty="0">
              <a:solidFill>
                <a:schemeClr val="tx2"/>
              </a:solidFill>
            </a:endParaRPr>
          </a:p>
        </p:txBody>
      </p:sp>
    </p:spTree>
    <p:extLst>
      <p:ext uri="{BB962C8B-B14F-4D97-AF65-F5344CB8AC3E}">
        <p14:creationId xmlns:p14="http://schemas.microsoft.com/office/powerpoint/2010/main" val="12408046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33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rmAutofit lnSpcReduction="10000"/>
          </a:bodyPr>
          <a:lstStyle/>
          <a:p>
            <a:pPr marL="347663" lvl="1" indent="-347663"/>
            <a:r>
              <a:rPr lang="en-US" sz="4100" dirty="0">
                <a:solidFill>
                  <a:srgbClr val="7030A0"/>
                </a:solidFill>
                <a:latin typeface="+mj-lt"/>
              </a:rPr>
              <a:t>Journal </a:t>
            </a:r>
            <a:r>
              <a:rPr lang="en-US" sz="4100" dirty="0" smtClean="0">
                <a:solidFill>
                  <a:srgbClr val="7030A0"/>
                </a:solidFill>
                <a:latin typeface="+mj-lt"/>
              </a:rPr>
              <a:t>entry </a:t>
            </a:r>
            <a:r>
              <a:rPr lang="en-US" sz="4100" dirty="0">
                <a:solidFill>
                  <a:srgbClr val="7030A0"/>
                </a:solidFill>
                <a:latin typeface="+mj-lt"/>
              </a:rPr>
              <a:t>i</a:t>
            </a:r>
            <a:r>
              <a:rPr lang="en-US" sz="4100" dirty="0" smtClean="0">
                <a:solidFill>
                  <a:srgbClr val="7030A0"/>
                </a:solidFill>
                <a:latin typeface="+mj-lt"/>
              </a:rPr>
              <a:t>nquiry </a:t>
            </a:r>
            <a:r>
              <a:rPr lang="en-US" sz="4100" dirty="0">
                <a:solidFill>
                  <a:srgbClr val="7030A0"/>
                </a:solidFill>
                <a:latin typeface="+mj-lt"/>
              </a:rPr>
              <a:t>for </a:t>
            </a:r>
            <a:r>
              <a:rPr lang="en-US" sz="4100" dirty="0" smtClean="0">
                <a:solidFill>
                  <a:srgbClr val="7030A0"/>
                </a:solidFill>
                <a:latin typeface="+mj-lt"/>
              </a:rPr>
              <a:t>history</a:t>
            </a:r>
            <a:endParaRPr lang="en-US" sz="4100" dirty="0">
              <a:solidFill>
                <a:srgbClr val="7030A0"/>
              </a:solidFill>
              <a:latin typeface="+mj-lt"/>
            </a:endParaRPr>
          </a:p>
          <a:p>
            <a:pPr marL="347663" lvl="1" indent="-347663"/>
            <a:r>
              <a:rPr lang="en-US" sz="4100" dirty="0">
                <a:solidFill>
                  <a:srgbClr val="7030A0"/>
                </a:solidFill>
                <a:latin typeface="+mj-lt"/>
              </a:rPr>
              <a:t>Reconcile </a:t>
            </a:r>
            <a:r>
              <a:rPr lang="en-US" sz="4100" dirty="0" smtClean="0">
                <a:solidFill>
                  <a:srgbClr val="7030A0"/>
                </a:solidFill>
                <a:latin typeface="+mj-lt"/>
              </a:rPr>
              <a:t>bank reconciliation</a:t>
            </a:r>
            <a:endParaRPr lang="en-US" sz="4100" dirty="0">
              <a:solidFill>
                <a:srgbClr val="7030A0"/>
              </a:solidFill>
              <a:latin typeface="+mj-lt"/>
            </a:endParaRPr>
          </a:p>
          <a:p>
            <a:pPr marL="347663" lvl="1" indent="-347663"/>
            <a:r>
              <a:rPr lang="en-US" sz="4100" dirty="0">
                <a:solidFill>
                  <a:srgbClr val="7030A0"/>
                </a:solidFill>
                <a:latin typeface="+mj-lt"/>
              </a:rPr>
              <a:t>Reconcile </a:t>
            </a:r>
            <a:r>
              <a:rPr lang="en-US" sz="4100" dirty="0" smtClean="0">
                <a:solidFill>
                  <a:srgbClr val="7030A0"/>
                </a:solidFill>
                <a:latin typeface="+mj-lt"/>
              </a:rPr>
              <a:t>inventory</a:t>
            </a:r>
            <a:endParaRPr lang="en-US" sz="4100" dirty="0">
              <a:solidFill>
                <a:srgbClr val="7030A0"/>
              </a:solidFill>
              <a:latin typeface="+mj-lt"/>
            </a:endParaRPr>
          </a:p>
          <a:p>
            <a:pPr marL="347663" lvl="1" indent="-347663"/>
            <a:r>
              <a:rPr lang="en-US" sz="4100" dirty="0" smtClean="0">
                <a:solidFill>
                  <a:srgbClr val="7030A0"/>
                </a:solidFill>
                <a:latin typeface="+mj-lt"/>
              </a:rPr>
              <a:t>Year end close </a:t>
            </a:r>
            <a:r>
              <a:rPr lang="en-US" sz="4100" dirty="0">
                <a:solidFill>
                  <a:srgbClr val="7030A0"/>
                </a:solidFill>
                <a:latin typeface="+mj-lt"/>
              </a:rPr>
              <a:t>options</a:t>
            </a:r>
          </a:p>
          <a:p>
            <a:pPr marL="347663" lvl="1" indent="-347663"/>
            <a:r>
              <a:rPr lang="en-US" sz="4100" dirty="0">
                <a:solidFill>
                  <a:srgbClr val="7030A0"/>
                </a:solidFill>
                <a:latin typeface="+mj-lt"/>
              </a:rPr>
              <a:t>Currency </a:t>
            </a:r>
            <a:r>
              <a:rPr lang="en-US" sz="4100" dirty="0" smtClean="0">
                <a:solidFill>
                  <a:srgbClr val="7030A0"/>
                </a:solidFill>
                <a:latin typeface="+mj-lt"/>
              </a:rPr>
              <a:t>translation average exchange rate calculation</a:t>
            </a:r>
          </a:p>
          <a:p>
            <a:pPr marL="347663" lvl="1" indent="-347663"/>
            <a:r>
              <a:rPr lang="en-US" sz="4100" dirty="0">
                <a:solidFill>
                  <a:srgbClr val="7030A0"/>
                </a:solidFill>
                <a:latin typeface="+mj-lt"/>
              </a:rPr>
              <a:t>General journal batch history </a:t>
            </a:r>
          </a:p>
          <a:p>
            <a:pPr marL="347663" lvl="1" indent="-347663"/>
            <a:endParaRPr lang="en-US" sz="4100" dirty="0" smtClean="0">
              <a:solidFill>
                <a:srgbClr val="7030A0"/>
              </a:solidFill>
              <a:latin typeface="+mj-lt"/>
            </a:endParaRPr>
          </a:p>
          <a:p>
            <a:endParaRPr lang="en-US" sz="4100" dirty="0">
              <a:solidFill>
                <a:srgbClr val="7030A0"/>
              </a:solidFill>
            </a:endParaRPr>
          </a:p>
        </p:txBody>
      </p:sp>
      <p:sp>
        <p:nvSpPr>
          <p:cNvPr id="2" name="Title 1"/>
          <p:cNvSpPr>
            <a:spLocks noGrp="1"/>
          </p:cNvSpPr>
          <p:nvPr>
            <p:ph type="title"/>
          </p:nvPr>
        </p:nvSpPr>
        <p:spPr/>
        <p:txBody>
          <a:bodyPr/>
          <a:lstStyle/>
          <a:p>
            <a:r>
              <a:rPr lang="en-US" dirty="0" smtClean="0">
                <a:solidFill>
                  <a:srgbClr val="7030A0"/>
                </a:solidFill>
              </a:rPr>
              <a:t>General ledger</a:t>
            </a:r>
            <a:endParaRPr lang="en-US" dirty="0">
              <a:solidFill>
                <a:srgbClr val="7030A0"/>
              </a:solidFill>
            </a:endParaRPr>
          </a:p>
        </p:txBody>
      </p:sp>
    </p:spTree>
    <p:extLst>
      <p:ext uri="{BB962C8B-B14F-4D97-AF65-F5344CB8AC3E}">
        <p14:creationId xmlns:p14="http://schemas.microsoft.com/office/powerpoint/2010/main" val="22578495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lIns="111026" tIns="55513" rIns="111026" bIns="55513">
            <a:noAutofit/>
          </a:bodyPr>
          <a:lstStyle/>
          <a:p>
            <a:pPr marL="284163" lvl="1" indent="-284163"/>
            <a:r>
              <a:rPr lang="en-US" dirty="0">
                <a:solidFill>
                  <a:schemeClr val="tx2"/>
                </a:solidFill>
              </a:rPr>
              <a:t>Historical </a:t>
            </a:r>
            <a:r>
              <a:rPr lang="en-US" dirty="0" smtClean="0">
                <a:solidFill>
                  <a:schemeClr val="tx2"/>
                </a:solidFill>
              </a:rPr>
              <a:t>depreciation reports</a:t>
            </a:r>
            <a:endParaRPr lang="en-US" dirty="0">
              <a:solidFill>
                <a:schemeClr val="tx2"/>
              </a:solidFill>
            </a:endParaRPr>
          </a:p>
          <a:p>
            <a:pPr marL="284163" lvl="1" indent="-284163"/>
            <a:r>
              <a:rPr lang="en-US" dirty="0">
                <a:solidFill>
                  <a:schemeClr val="tx2"/>
                </a:solidFill>
              </a:rPr>
              <a:t>Reset </a:t>
            </a:r>
            <a:r>
              <a:rPr lang="en-US" dirty="0" smtClean="0">
                <a:solidFill>
                  <a:schemeClr val="tx2"/>
                </a:solidFill>
              </a:rPr>
              <a:t>history </a:t>
            </a:r>
            <a:r>
              <a:rPr lang="en-US" dirty="0">
                <a:solidFill>
                  <a:schemeClr val="tx2"/>
                </a:solidFill>
              </a:rPr>
              <a:t>in </a:t>
            </a:r>
            <a:r>
              <a:rPr lang="en-US" dirty="0" smtClean="0">
                <a:solidFill>
                  <a:schemeClr val="tx2"/>
                </a:solidFill>
              </a:rPr>
              <a:t>detail</a:t>
            </a:r>
            <a:endParaRPr lang="en-US" dirty="0">
              <a:solidFill>
                <a:schemeClr val="tx2"/>
              </a:solidFill>
            </a:endParaRPr>
          </a:p>
          <a:p>
            <a:pPr marL="284163" lvl="1" indent="-284163"/>
            <a:r>
              <a:rPr lang="en-US" dirty="0">
                <a:solidFill>
                  <a:schemeClr val="tx2"/>
                </a:solidFill>
              </a:rPr>
              <a:t>Restrict </a:t>
            </a:r>
            <a:r>
              <a:rPr lang="en-US" dirty="0" smtClean="0">
                <a:solidFill>
                  <a:schemeClr val="tx2"/>
                </a:solidFill>
              </a:rPr>
              <a:t>displaying reset transactions</a:t>
            </a:r>
            <a:endParaRPr lang="en-US" dirty="0">
              <a:solidFill>
                <a:schemeClr val="tx2"/>
              </a:solidFill>
            </a:endParaRPr>
          </a:p>
          <a:p>
            <a:pPr marL="284163" lvl="1" indent="-284163"/>
            <a:r>
              <a:rPr lang="en-US" dirty="0">
                <a:solidFill>
                  <a:schemeClr val="tx2"/>
                </a:solidFill>
              </a:rPr>
              <a:t>Lock </a:t>
            </a:r>
            <a:r>
              <a:rPr lang="en-US" dirty="0" smtClean="0">
                <a:solidFill>
                  <a:schemeClr val="tx2"/>
                </a:solidFill>
              </a:rPr>
              <a:t>fixed assets year</a:t>
            </a:r>
            <a:endParaRPr lang="en-US" dirty="0">
              <a:solidFill>
                <a:schemeClr val="tx2"/>
              </a:solidFill>
            </a:endParaRPr>
          </a:p>
          <a:p>
            <a:pPr marL="284163" lvl="1" indent="-284163"/>
            <a:r>
              <a:rPr lang="en-US" dirty="0">
                <a:solidFill>
                  <a:schemeClr val="tx2"/>
                </a:solidFill>
              </a:rPr>
              <a:t>Process </a:t>
            </a:r>
            <a:r>
              <a:rPr lang="en-US" dirty="0" smtClean="0">
                <a:solidFill>
                  <a:schemeClr val="tx2"/>
                </a:solidFill>
              </a:rPr>
              <a:t>progress bars</a:t>
            </a:r>
            <a:endParaRPr lang="en-US" dirty="0">
              <a:solidFill>
                <a:schemeClr val="tx2"/>
              </a:solidFill>
            </a:endParaRPr>
          </a:p>
          <a:p>
            <a:pPr marL="284163" lvl="1" indent="-284163"/>
            <a:r>
              <a:rPr lang="en-US" dirty="0">
                <a:solidFill>
                  <a:schemeClr val="tx2"/>
                </a:solidFill>
              </a:rPr>
              <a:t>Mass </a:t>
            </a:r>
            <a:r>
              <a:rPr lang="en-US" dirty="0" smtClean="0">
                <a:solidFill>
                  <a:schemeClr val="tx2"/>
                </a:solidFill>
              </a:rPr>
              <a:t>depreciation reversal</a:t>
            </a:r>
            <a:endParaRPr lang="en-US" dirty="0">
              <a:solidFill>
                <a:schemeClr val="tx2"/>
              </a:solidFill>
            </a:endParaRPr>
          </a:p>
          <a:p>
            <a:pPr marL="284163" lvl="1" indent="-284163"/>
            <a:r>
              <a:rPr lang="en-US" dirty="0">
                <a:solidFill>
                  <a:schemeClr val="tx2"/>
                </a:solidFill>
              </a:rPr>
              <a:t>Independent </a:t>
            </a:r>
            <a:r>
              <a:rPr lang="en-US" dirty="0" smtClean="0">
                <a:solidFill>
                  <a:schemeClr val="tx2"/>
                </a:solidFill>
              </a:rPr>
              <a:t>fixed assets calendars</a:t>
            </a:r>
            <a:endParaRPr lang="en-US" dirty="0">
              <a:solidFill>
                <a:schemeClr val="tx2"/>
              </a:solidFill>
            </a:endParaRPr>
          </a:p>
          <a:p>
            <a:pPr marL="284163" lvl="1" indent="-284163"/>
            <a:r>
              <a:rPr lang="en-US" dirty="0">
                <a:solidFill>
                  <a:schemeClr val="tx2"/>
                </a:solidFill>
              </a:rPr>
              <a:t>Define </a:t>
            </a:r>
            <a:r>
              <a:rPr lang="en-US" dirty="0" smtClean="0">
                <a:solidFill>
                  <a:schemeClr val="tx2"/>
                </a:solidFill>
              </a:rPr>
              <a:t>short/long calendar years</a:t>
            </a:r>
            <a:endParaRPr lang="en-US" dirty="0">
              <a:solidFill>
                <a:schemeClr val="tx2"/>
              </a:solidFill>
            </a:endParaRPr>
          </a:p>
          <a:p>
            <a:pPr marL="284163" lvl="1" indent="-284163"/>
            <a:r>
              <a:rPr lang="en-US" dirty="0" err="1">
                <a:solidFill>
                  <a:schemeClr val="tx2"/>
                </a:solidFill>
              </a:rPr>
              <a:t>Autogenerate</a:t>
            </a:r>
            <a:r>
              <a:rPr lang="en-US" dirty="0">
                <a:solidFill>
                  <a:schemeClr val="tx2"/>
                </a:solidFill>
              </a:rPr>
              <a:t> </a:t>
            </a:r>
            <a:r>
              <a:rPr lang="en-US" dirty="0" smtClean="0">
                <a:solidFill>
                  <a:schemeClr val="tx2"/>
                </a:solidFill>
              </a:rPr>
              <a:t>next asset </a:t>
            </a:r>
            <a:r>
              <a:rPr lang="en-US" dirty="0">
                <a:solidFill>
                  <a:schemeClr val="tx2"/>
                </a:solidFill>
              </a:rPr>
              <a:t>ID</a:t>
            </a:r>
          </a:p>
          <a:p>
            <a:pPr marL="284163" lvl="1" indent="-284163"/>
            <a:r>
              <a:rPr lang="en-US" dirty="0">
                <a:solidFill>
                  <a:schemeClr val="tx2"/>
                </a:solidFill>
              </a:rPr>
              <a:t>Intercompany </a:t>
            </a:r>
            <a:r>
              <a:rPr lang="en-US" dirty="0" smtClean="0">
                <a:solidFill>
                  <a:schemeClr val="tx2"/>
                </a:solidFill>
              </a:rPr>
              <a:t>asset transfer</a:t>
            </a:r>
            <a:endParaRPr lang="en-US" dirty="0">
              <a:solidFill>
                <a:schemeClr val="tx2"/>
              </a:solidFill>
            </a:endParaRPr>
          </a:p>
          <a:p>
            <a:pPr marL="284163" lvl="1" indent="-284163"/>
            <a:r>
              <a:rPr lang="en-US" dirty="0">
                <a:solidFill>
                  <a:schemeClr val="tx2"/>
                </a:solidFill>
              </a:rPr>
              <a:t>Fixed </a:t>
            </a:r>
            <a:r>
              <a:rPr lang="en-US" dirty="0" smtClean="0">
                <a:solidFill>
                  <a:schemeClr val="tx2"/>
                </a:solidFill>
              </a:rPr>
              <a:t>assets transactions batches</a:t>
            </a:r>
            <a:endParaRPr lang="en-US" dirty="0">
              <a:solidFill>
                <a:schemeClr val="tx2"/>
              </a:solidFill>
            </a:endParaRPr>
          </a:p>
          <a:p>
            <a:pPr marL="284163" lvl="1" indent="-284163"/>
            <a:r>
              <a:rPr lang="en-US" dirty="0">
                <a:solidFill>
                  <a:schemeClr val="tx2"/>
                </a:solidFill>
              </a:rPr>
              <a:t>Post in </a:t>
            </a:r>
            <a:r>
              <a:rPr lang="en-US" dirty="0" smtClean="0">
                <a:solidFill>
                  <a:schemeClr val="tx2"/>
                </a:solidFill>
              </a:rPr>
              <a:t>detail </a:t>
            </a:r>
            <a:r>
              <a:rPr lang="en-US" dirty="0">
                <a:solidFill>
                  <a:schemeClr val="tx2"/>
                </a:solidFill>
              </a:rPr>
              <a:t>to </a:t>
            </a:r>
            <a:r>
              <a:rPr lang="en-US" dirty="0" smtClean="0">
                <a:solidFill>
                  <a:schemeClr val="tx2"/>
                </a:solidFill>
              </a:rPr>
              <a:t>general ledger</a:t>
            </a:r>
            <a:endParaRPr lang="en-US" dirty="0">
              <a:solidFill>
                <a:schemeClr val="tx2"/>
              </a:solidFill>
            </a:endParaRPr>
          </a:p>
          <a:p>
            <a:pPr marL="284163" lvl="1" indent="-284163"/>
            <a:r>
              <a:rPr lang="en-US" dirty="0">
                <a:solidFill>
                  <a:schemeClr val="tx2"/>
                </a:solidFill>
              </a:rPr>
              <a:t>Analytical </a:t>
            </a:r>
            <a:r>
              <a:rPr lang="en-US" dirty="0" smtClean="0">
                <a:solidFill>
                  <a:schemeClr val="tx2"/>
                </a:solidFill>
              </a:rPr>
              <a:t>accounting integration </a:t>
            </a:r>
            <a:r>
              <a:rPr lang="en-US" dirty="0">
                <a:solidFill>
                  <a:schemeClr val="tx2"/>
                </a:solidFill>
              </a:rPr>
              <a:t>with </a:t>
            </a:r>
            <a:r>
              <a:rPr lang="en-US" dirty="0" smtClean="0">
                <a:solidFill>
                  <a:schemeClr val="tx2"/>
                </a:solidFill>
              </a:rPr>
              <a:t>fixed assets</a:t>
            </a:r>
            <a:endParaRPr lang="en-US" dirty="0">
              <a:solidFill>
                <a:schemeClr val="tx2"/>
              </a:solidFill>
            </a:endParaRPr>
          </a:p>
          <a:p>
            <a:pPr marL="284163" lvl="1" indent="-284163"/>
            <a:r>
              <a:rPr lang="en-US" dirty="0">
                <a:solidFill>
                  <a:schemeClr val="tx2"/>
                </a:solidFill>
              </a:rPr>
              <a:t>Documentation </a:t>
            </a:r>
            <a:r>
              <a:rPr lang="en-US" dirty="0" smtClean="0">
                <a:solidFill>
                  <a:schemeClr val="tx2"/>
                </a:solidFill>
              </a:rPr>
              <a:t>updates </a:t>
            </a:r>
            <a:r>
              <a:rPr lang="en-US" dirty="0">
                <a:solidFill>
                  <a:schemeClr val="tx2"/>
                </a:solidFill>
              </a:rPr>
              <a:t>for MACRS</a:t>
            </a:r>
          </a:p>
        </p:txBody>
      </p:sp>
      <p:sp>
        <p:nvSpPr>
          <p:cNvPr id="2" name="Title 1"/>
          <p:cNvSpPr>
            <a:spLocks noGrp="1"/>
          </p:cNvSpPr>
          <p:nvPr>
            <p:ph type="title"/>
          </p:nvPr>
        </p:nvSpPr>
        <p:spPr/>
        <p:txBody>
          <a:bodyPr/>
          <a:lstStyle/>
          <a:p>
            <a:r>
              <a:rPr lang="en-US" dirty="0" smtClean="0">
                <a:solidFill>
                  <a:schemeClr val="tx2"/>
                </a:solidFill>
              </a:rPr>
              <a:t>Fixed assets</a:t>
            </a:r>
            <a:endParaRPr lang="en-US" dirty="0">
              <a:solidFill>
                <a:schemeClr val="tx2"/>
              </a:solidFill>
            </a:endParaRPr>
          </a:p>
        </p:txBody>
      </p:sp>
    </p:spTree>
    <p:extLst>
      <p:ext uri="{BB962C8B-B14F-4D97-AF65-F5344CB8AC3E}">
        <p14:creationId xmlns:p14="http://schemas.microsoft.com/office/powerpoint/2010/main" val="42437109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vergenc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A0F6DDDB-4E98-4330-BB10-7C24235D1EE7}" vid="{443FC584-9B51-42C8-AB24-9F881FE63249}"/>
    </a:ext>
  </a:extLst>
</a:theme>
</file>

<file path=ppt/theme/theme2.xml><?xml version="1.0" encoding="utf-8"?>
<a:theme xmlns:a="http://schemas.openxmlformats.org/drawingml/2006/main" name="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64F4E1FC-B601-4137-925E-0F6264BFC18B}" vid="{EDCC9CF4-6081-4AC5-83DF-348F9189E5E6}"/>
    </a:ext>
  </a:extLst>
</a:theme>
</file>

<file path=ppt/theme/theme3.xml><?xml version="1.0" encoding="utf-8"?>
<a:theme xmlns:a="http://schemas.openxmlformats.org/drawingml/2006/main" name="1_3-30150_Convergene2013_Concurrent_Template_16x9">
  <a:themeElements>
    <a:clrScheme name="Convergence2013_Concurrent">
      <a:dk1>
        <a:srgbClr val="282828"/>
      </a:dk1>
      <a:lt1>
        <a:srgbClr val="FFFFFF"/>
      </a:lt1>
      <a:dk2>
        <a:srgbClr val="0072C6"/>
      </a:dk2>
      <a:lt2>
        <a:srgbClr val="D2D2D2"/>
      </a:lt2>
      <a:accent1>
        <a:srgbClr val="00BCF2"/>
      </a:accent1>
      <a:accent2>
        <a:srgbClr val="7FBA00"/>
      </a:accent2>
      <a:accent3>
        <a:srgbClr val="0072C6"/>
      </a:accent3>
      <a:accent4>
        <a:srgbClr val="008272"/>
      </a:accent4>
      <a:accent5>
        <a:srgbClr val="68217A"/>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282828"/>
                </a:gs>
                <a:gs pos="100000">
                  <a:srgbClr val="28282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Convergence2013_Concurrent_Template_16x9.potx" id="{A0F6DDDB-4E98-4330-BB10-7C24235D1EE7}" vid="{443FC584-9B51-42C8-AB24-9F881FE632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2013-03-21T07:00:00+00:00</Event_x0020_End_x0020_Date>
    <Event_x0020_Start_x0020_Date xmlns="2295e2e7-0eeb-498e-8716-217bb2ee6ee3">2013-03-18T02:00:00-05:00</Event_x0020_Start_x0020_Date>
    <MS_x0020_Speaker xmlns="2295e2e7-0eeb-498e-8716-217bb2ee6ee3">
      <UserInfo>
        <DisplayName/>
        <AccountId xsi:nil="true"/>
        <AccountType/>
      </UserInfo>
    </MS_x0020_Speaker>
    <External_x0020_Speaker xmlns="2295e2e7-0eeb-498e-8716-217bb2ee6ee3">Theresa Nistler</External_x0020_Speaker>
    <Session_x0020_Code xmlns="2295e2e7-0eeb-498e-8716-217bb2ee6ee3">CSGP01-R1</Session_x0020_Code>
    <ProductTaxHTField0 xmlns="2295e2e7-0eeb-498e-8716-217bb2ee6ee3">
      <Terms xmlns="http://schemas.microsoft.com/office/infopath/2007/PartnerControls"/>
    </ProductTaxHTField0>
    <Presentation_x0020_Date xmlns="2295e2e7-0eeb-498e-8716-217bb2ee6ee3">2013-02-20T00:00:00-06:00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New Orleans</TermName>
          <TermId xmlns="http://schemas.microsoft.com/office/infopath/2007/PartnerControls">c4f0c5de-e529-40f7-a888-24b6e89042ab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Convergence</TermName>
          <TermId xmlns="http://schemas.microsoft.com/office/infopath/2007/PartnerControls">1d09c950-c38f-4478-9281-d35ce331b3fb</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Ernest N. Morial Convention Center</TermName>
          <TermId xmlns="http://schemas.microsoft.com/office/infopath/2007/PartnerControls">bd40aa0e-a966-4b09-be7f-7078fca9a5b6</TermId>
        </TermInfo>
      </Terms>
    </Event_x0020_VenueTaxHTField0>
    <TaxCatchAll xmlns="230e9df3-be65-4c73-a93b-d1236ebd677e">
      <Value>362</Value>
      <Value>273</Value>
      <Value>360</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EDC826A-CF16-4985-81F4-DC56E3373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230e9df3-be65-4c73-a93b-d1236ebd677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b529f77-48ab-4581-b468-93f09345b8aa"/>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Convergence2013_Concurrent_Template_16x9</Template>
  <TotalTime>1907</TotalTime>
  <Words>1243</Words>
  <Application>Microsoft Office PowerPoint</Application>
  <PresentationFormat>Custom</PresentationFormat>
  <Paragraphs>202</Paragraphs>
  <Slides>27</Slides>
  <Notes>15</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Convergence2013_Concurrent_Template_16x9</vt:lpstr>
      <vt:lpstr>3-30150_Convergene2013_Concurrent_Template_16x9</vt:lpstr>
      <vt:lpstr>1_3-30150_Convergene2013_Concurrent_Template_16x9</vt:lpstr>
      <vt:lpstr>PowerPoint Presentation</vt:lpstr>
      <vt:lpstr>Microsoft Dynamics® GP 2013 overview</vt:lpstr>
      <vt:lpstr>Agenda</vt:lpstr>
      <vt:lpstr>System</vt:lpstr>
      <vt:lpstr>Email enhancements</vt:lpstr>
      <vt:lpstr>Business intelligence</vt:lpstr>
      <vt:lpstr>Demo</vt:lpstr>
      <vt:lpstr>General ledger</vt:lpstr>
      <vt:lpstr>Fixed assets</vt:lpstr>
      <vt:lpstr>Other financials</vt:lpstr>
      <vt:lpstr>Payables management</vt:lpstr>
      <vt:lpstr>Receivables management</vt:lpstr>
      <vt:lpstr>Demo</vt:lpstr>
      <vt:lpstr>Inventory</vt:lpstr>
      <vt:lpstr>Purchase order processing</vt:lpstr>
      <vt:lpstr>Sales order processing</vt:lpstr>
      <vt:lpstr>Field service</vt:lpstr>
      <vt:lpstr>Demo</vt:lpstr>
      <vt:lpstr>Payroll and PTO Manager  </vt:lpstr>
      <vt:lpstr>Human Resources and Other </vt:lpstr>
      <vt:lpstr>Demo</vt:lpstr>
      <vt:lpstr>Questions?</vt:lpstr>
      <vt:lpstr>Wrap Up</vt:lpstr>
      <vt:lpstr>Additional GP2013 sessions </vt:lpstr>
      <vt:lpstr>Thank you!</vt:lpstr>
      <vt:lpstr>Next steps Key actions, resources and Convergence-related sessions/activities</vt:lpstr>
      <vt:lpstr>PowerPoint Presentation</vt:lpstr>
    </vt:vector>
  </TitlesOfParts>
  <Manager>Ron Sasaki</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Dynamics GP 2013 Overview</dc:title>
  <dc:subject>Convergence 2013: A World Ahead</dc:subject>
  <dc:creator>Theresa Nistler</dc:creator>
  <cp:keywords>Convergence 2013: A World Ahead</cp:keywords>
  <dc:description>Template: Mitchell Derrey, Silver Fox Productions
Formatting: 
Event Date: March 18-21. 2013
Event Location: New Orleans, Louisiana
Audience Type: External</dc:description>
  <cp:lastModifiedBy>mgrove</cp:lastModifiedBy>
  <cp:revision>37</cp:revision>
  <dcterms:created xsi:type="dcterms:W3CDTF">2013-02-25T21:25:29Z</dcterms:created>
  <dcterms:modified xsi:type="dcterms:W3CDTF">2013-04-04T13:45:17Z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273;#Convergence|1d09c950-c38f-4478-9281-d35ce331b3fb</vt:lpwstr>
  </property>
  <property fmtid="{D5CDD505-2E9C-101B-9397-08002B2CF9AE}" pid="5" name="Audience">
    <vt:lpwstr/>
  </property>
  <property fmtid="{D5CDD505-2E9C-101B-9397-08002B2CF9AE}" pid="6" name="Event Venue">
    <vt:lpwstr>360;#Ernest N. Morial Convention Center|bd40aa0e-a966-4b09-be7f-7078fca9a5b6</vt:lpwstr>
  </property>
  <property fmtid="{D5CDD505-2E9C-101B-9397-08002B2CF9AE}" pid="7" name="Track">
    <vt:lpwstr/>
  </property>
  <property fmtid="{D5CDD505-2E9C-101B-9397-08002B2CF9AE}" pid="8" name="Event Location">
    <vt:lpwstr>362;#New Orleans|c4f0c5de-e529-40f7-a888-24b6e89042ab</vt:lpwstr>
  </property>
  <property fmtid="{D5CDD505-2E9C-101B-9397-08002B2CF9AE}" pid="9" name="Campaign">
    <vt:lpwstr/>
  </property>
</Properties>
</file>